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651B4B0-D2ED-47EA-82C1-50683DA0846F}" type="datetimeFigureOut">
              <a:rPr lang="en-US" smtClean="0"/>
              <a:t>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D03420-61E1-4AFA-8A50-8035618D52B4}" type="slidenum">
              <a:rPr lang="en-US" smtClean="0"/>
              <a:t>‹#›</a:t>
            </a:fld>
            <a:endParaRPr lang="en-US"/>
          </a:p>
        </p:txBody>
      </p:sp>
    </p:spTree>
    <p:extLst>
      <p:ext uri="{BB962C8B-B14F-4D97-AF65-F5344CB8AC3E}">
        <p14:creationId xmlns:p14="http://schemas.microsoft.com/office/powerpoint/2010/main" val="3913994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51B4B0-D2ED-47EA-82C1-50683DA0846F}" type="datetimeFigureOut">
              <a:rPr lang="en-US" smtClean="0"/>
              <a:t>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D03420-61E1-4AFA-8A50-8035618D52B4}" type="slidenum">
              <a:rPr lang="en-US" smtClean="0"/>
              <a:t>‹#›</a:t>
            </a:fld>
            <a:endParaRPr lang="en-US"/>
          </a:p>
        </p:txBody>
      </p:sp>
    </p:spTree>
    <p:extLst>
      <p:ext uri="{BB962C8B-B14F-4D97-AF65-F5344CB8AC3E}">
        <p14:creationId xmlns:p14="http://schemas.microsoft.com/office/powerpoint/2010/main" val="40141908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51B4B0-D2ED-47EA-82C1-50683DA0846F}" type="datetimeFigureOut">
              <a:rPr lang="en-US" smtClean="0"/>
              <a:t>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D03420-61E1-4AFA-8A50-8035618D52B4}" type="slidenum">
              <a:rPr lang="en-US" smtClean="0"/>
              <a:t>‹#›</a:t>
            </a:fld>
            <a:endParaRPr lang="en-US"/>
          </a:p>
        </p:txBody>
      </p:sp>
    </p:spTree>
    <p:extLst>
      <p:ext uri="{BB962C8B-B14F-4D97-AF65-F5344CB8AC3E}">
        <p14:creationId xmlns:p14="http://schemas.microsoft.com/office/powerpoint/2010/main" val="2461197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51B4B0-D2ED-47EA-82C1-50683DA0846F}" type="datetimeFigureOut">
              <a:rPr lang="en-US" smtClean="0"/>
              <a:t>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D03420-61E1-4AFA-8A50-8035618D52B4}" type="slidenum">
              <a:rPr lang="en-US" smtClean="0"/>
              <a:t>‹#›</a:t>
            </a:fld>
            <a:endParaRPr lang="en-US"/>
          </a:p>
        </p:txBody>
      </p:sp>
    </p:spTree>
    <p:extLst>
      <p:ext uri="{BB962C8B-B14F-4D97-AF65-F5344CB8AC3E}">
        <p14:creationId xmlns:p14="http://schemas.microsoft.com/office/powerpoint/2010/main" val="675893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51B4B0-D2ED-47EA-82C1-50683DA0846F}" type="datetimeFigureOut">
              <a:rPr lang="en-US" smtClean="0"/>
              <a:t>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D03420-61E1-4AFA-8A50-8035618D52B4}" type="slidenum">
              <a:rPr lang="en-US" smtClean="0"/>
              <a:t>‹#›</a:t>
            </a:fld>
            <a:endParaRPr lang="en-US"/>
          </a:p>
        </p:txBody>
      </p:sp>
    </p:spTree>
    <p:extLst>
      <p:ext uri="{BB962C8B-B14F-4D97-AF65-F5344CB8AC3E}">
        <p14:creationId xmlns:p14="http://schemas.microsoft.com/office/powerpoint/2010/main" val="3924349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651B4B0-D2ED-47EA-82C1-50683DA0846F}" type="datetimeFigureOut">
              <a:rPr lang="en-US" smtClean="0"/>
              <a:t>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D03420-61E1-4AFA-8A50-8035618D52B4}" type="slidenum">
              <a:rPr lang="en-US" smtClean="0"/>
              <a:t>‹#›</a:t>
            </a:fld>
            <a:endParaRPr lang="en-US"/>
          </a:p>
        </p:txBody>
      </p:sp>
    </p:spTree>
    <p:extLst>
      <p:ext uri="{BB962C8B-B14F-4D97-AF65-F5344CB8AC3E}">
        <p14:creationId xmlns:p14="http://schemas.microsoft.com/office/powerpoint/2010/main" val="4001963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651B4B0-D2ED-47EA-82C1-50683DA0846F}" type="datetimeFigureOut">
              <a:rPr lang="en-US" smtClean="0"/>
              <a:t>2/1/2025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DD03420-61E1-4AFA-8A50-8035618D52B4}" type="slidenum">
              <a:rPr lang="en-US" smtClean="0"/>
              <a:t>‹#›</a:t>
            </a:fld>
            <a:endParaRPr lang="en-US"/>
          </a:p>
        </p:txBody>
      </p:sp>
    </p:spTree>
    <p:extLst>
      <p:ext uri="{BB962C8B-B14F-4D97-AF65-F5344CB8AC3E}">
        <p14:creationId xmlns:p14="http://schemas.microsoft.com/office/powerpoint/2010/main" val="4113370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651B4B0-D2ED-47EA-82C1-50683DA0846F}" type="datetimeFigureOut">
              <a:rPr lang="en-US" smtClean="0"/>
              <a:t>2/1/2025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DD03420-61E1-4AFA-8A50-8035618D52B4}" type="slidenum">
              <a:rPr lang="en-US" smtClean="0"/>
              <a:t>‹#›</a:t>
            </a:fld>
            <a:endParaRPr lang="en-US"/>
          </a:p>
        </p:txBody>
      </p:sp>
    </p:spTree>
    <p:extLst>
      <p:ext uri="{BB962C8B-B14F-4D97-AF65-F5344CB8AC3E}">
        <p14:creationId xmlns:p14="http://schemas.microsoft.com/office/powerpoint/2010/main" val="3974631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51B4B0-D2ED-47EA-82C1-50683DA0846F}" type="datetimeFigureOut">
              <a:rPr lang="en-US" smtClean="0"/>
              <a:t>2/1/2025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DD03420-61E1-4AFA-8A50-8035618D52B4}" type="slidenum">
              <a:rPr lang="en-US" smtClean="0"/>
              <a:t>‹#›</a:t>
            </a:fld>
            <a:endParaRPr lang="en-US"/>
          </a:p>
        </p:txBody>
      </p:sp>
    </p:spTree>
    <p:extLst>
      <p:ext uri="{BB962C8B-B14F-4D97-AF65-F5344CB8AC3E}">
        <p14:creationId xmlns:p14="http://schemas.microsoft.com/office/powerpoint/2010/main" val="3797487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51B4B0-D2ED-47EA-82C1-50683DA0846F}" type="datetimeFigureOut">
              <a:rPr lang="en-US" smtClean="0"/>
              <a:t>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D03420-61E1-4AFA-8A50-8035618D52B4}" type="slidenum">
              <a:rPr lang="en-US" smtClean="0"/>
              <a:t>‹#›</a:t>
            </a:fld>
            <a:endParaRPr lang="en-US"/>
          </a:p>
        </p:txBody>
      </p:sp>
    </p:spTree>
    <p:extLst>
      <p:ext uri="{BB962C8B-B14F-4D97-AF65-F5344CB8AC3E}">
        <p14:creationId xmlns:p14="http://schemas.microsoft.com/office/powerpoint/2010/main" val="3853027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51B4B0-D2ED-47EA-82C1-50683DA0846F}" type="datetimeFigureOut">
              <a:rPr lang="en-US" smtClean="0"/>
              <a:t>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D03420-61E1-4AFA-8A50-8035618D52B4}" type="slidenum">
              <a:rPr lang="en-US" smtClean="0"/>
              <a:t>‹#›</a:t>
            </a:fld>
            <a:endParaRPr lang="en-US"/>
          </a:p>
        </p:txBody>
      </p:sp>
    </p:spTree>
    <p:extLst>
      <p:ext uri="{BB962C8B-B14F-4D97-AF65-F5344CB8AC3E}">
        <p14:creationId xmlns:p14="http://schemas.microsoft.com/office/powerpoint/2010/main" val="3544420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51B4B0-D2ED-47EA-82C1-50683DA0846F}" type="datetimeFigureOut">
              <a:rPr lang="en-US" smtClean="0"/>
              <a:t>2/1/2025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D03420-61E1-4AFA-8A50-8035618D52B4}" type="slidenum">
              <a:rPr lang="en-US" smtClean="0"/>
              <a:t>‹#›</a:t>
            </a:fld>
            <a:endParaRPr lang="en-US"/>
          </a:p>
        </p:txBody>
      </p:sp>
    </p:spTree>
    <p:extLst>
      <p:ext uri="{BB962C8B-B14F-4D97-AF65-F5344CB8AC3E}">
        <p14:creationId xmlns:p14="http://schemas.microsoft.com/office/powerpoint/2010/main" val="37925749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b="1" dirty="0" smtClean="0">
                <a:solidFill>
                  <a:srgbClr val="FF0000"/>
                </a:solidFill>
              </a:rPr>
              <a:t>العمليات العقلية</a:t>
            </a:r>
            <a:endParaRPr lang="en-US" b="1" dirty="0">
              <a:solidFill>
                <a:srgbClr val="FF0000"/>
              </a:solidFill>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7093516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12080382" cy="6139117"/>
          </a:xfrm>
          <a:prstGeom prst="rect">
            <a:avLst/>
          </a:prstGeom>
        </p:spPr>
        <p:txBody>
          <a:bodyPr wrap="square">
            <a:spAutoFit/>
          </a:bodyPr>
          <a:lstStyle/>
          <a:p>
            <a:pPr marL="71120" marR="0" indent="180340" algn="just" rtl="1">
              <a:lnSpc>
                <a:spcPct val="115000"/>
              </a:lnSpc>
              <a:spcBef>
                <a:spcPts val="0"/>
              </a:spcBef>
              <a:spcAft>
                <a:spcPts val="1000"/>
              </a:spcAft>
            </a:pPr>
            <a:r>
              <a:rPr lang="ar-SA" sz="48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1- شدّة المثير </a:t>
            </a:r>
            <a:r>
              <a:rPr lang="en-US" sz="4800" b="1" dirty="0" smtClean="0">
                <a:solidFill>
                  <a:srgbClr val="FF0000"/>
                </a:solidFill>
                <a:effectLst/>
                <a:latin typeface="Simplified Arabic" panose="02020603050405020304" pitchFamily="18" charset="-78"/>
                <a:ea typeface="Calibri" panose="020F0502020204030204" pitchFamily="34" charset="0"/>
                <a:cs typeface="Arial" panose="020B0604020202020204" pitchFamily="34" charset="0"/>
              </a:rPr>
              <a:t>Intensity Excitement</a:t>
            </a:r>
            <a:r>
              <a:rPr lang="ar-SA" sz="48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 </a:t>
            </a:r>
            <a:endParaRPr lang="ar-IQ" sz="48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endParaRPr>
          </a:p>
          <a:p>
            <a:pPr marL="71120" marR="0" indent="180340" algn="just" rtl="1">
              <a:lnSpc>
                <a:spcPct val="115000"/>
              </a:lnSpc>
              <a:spcBef>
                <a:spcPts val="0"/>
              </a:spcBef>
              <a:spcAft>
                <a:spcPts val="1000"/>
              </a:spcAft>
            </a:pPr>
            <a:r>
              <a:rPr lang="ar-SA" sz="4800" dirty="0" smtClean="0">
                <a:effectLst/>
                <a:latin typeface="Calibri" panose="020F0502020204030204" pitchFamily="34" charset="0"/>
                <a:ea typeface="Calibri" panose="020F0502020204030204" pitchFamily="34" charset="0"/>
                <a:cs typeface="Simplified Arabic" panose="02020603050405020304" pitchFamily="18" charset="-78"/>
              </a:rPr>
              <a:t>إنَّ المثيرات الشديدة القوة من  حيث </a:t>
            </a:r>
            <a:r>
              <a:rPr lang="ar-SA" sz="48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الحركة أو الصوت أو الضوء تعمل على جذب الإنتباه للمثير بسرعة عالية</a:t>
            </a:r>
            <a:r>
              <a:rPr lang="ar-SA" sz="4800" dirty="0" smtClean="0">
                <a:effectLst/>
                <a:latin typeface="Calibri" panose="020F0502020204030204" pitchFamily="34" charset="0"/>
                <a:ea typeface="Calibri" panose="020F0502020204030204" pitchFamily="34" charset="0"/>
                <a:cs typeface="Simplified Arabic" panose="02020603050405020304" pitchFamily="18" charset="-78"/>
              </a:rPr>
              <a:t>, فالأفراد يستجيبون بسرعة أعلى إلى المثيرات الشديدة القوة والمفاجئة والمتحركة والمتغيرة أكثر من المثيرات المنخفضة القوة والهادئة والثابتة, كالطفل في اختياره السريع للألوان الزاهية والبرّاقة لعُلب الحلوى أكثر من العُلب التقليدية الشكل.</a:t>
            </a:r>
            <a:endParaRPr lang="en-US" sz="4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164725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436634"/>
          </a:xfrm>
          <a:prstGeom prst="rect">
            <a:avLst/>
          </a:prstGeom>
        </p:spPr>
        <p:txBody>
          <a:bodyPr wrap="square">
            <a:spAutoFit/>
          </a:bodyPr>
          <a:lstStyle/>
          <a:p>
            <a:pPr marL="71120" marR="0" indent="198755" algn="just" rtl="1">
              <a:lnSpc>
                <a:spcPct val="115000"/>
              </a:lnSpc>
              <a:spcBef>
                <a:spcPts val="0"/>
              </a:spcBef>
              <a:spcAft>
                <a:spcPts val="1000"/>
              </a:spcAft>
            </a:pPr>
            <a:r>
              <a:rPr lang="ar-SA" sz="44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2- حداثة المثير </a:t>
            </a:r>
            <a:r>
              <a:rPr lang="en-US" sz="4400" b="1" dirty="0" smtClean="0">
                <a:solidFill>
                  <a:srgbClr val="FF0000"/>
                </a:solidFill>
                <a:effectLst/>
                <a:latin typeface="Simplified Arabic" panose="02020603050405020304" pitchFamily="18" charset="-78"/>
                <a:ea typeface="Calibri" panose="020F0502020204030204" pitchFamily="34" charset="0"/>
                <a:cs typeface="Arial" panose="020B0604020202020204" pitchFamily="34" charset="0"/>
              </a:rPr>
              <a:t>Exciting Novelty</a:t>
            </a:r>
            <a:r>
              <a:rPr lang="ar-SA" sz="44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 </a:t>
            </a:r>
            <a:r>
              <a:rPr lang="ar-SA" sz="4400" dirty="0" smtClean="0">
                <a:effectLst/>
                <a:latin typeface="Calibri" panose="020F0502020204030204" pitchFamily="34" charset="0"/>
                <a:ea typeface="Calibri" panose="020F0502020204030204" pitchFamily="34" charset="0"/>
                <a:cs typeface="Simplified Arabic" panose="02020603050405020304" pitchFamily="18" charset="-78"/>
              </a:rPr>
              <a:t>المثيرات الشاذة أو الجديدة أو غير المألوفة تـجذب الإنتباه أكثر من المثيرات المألوفة.</a:t>
            </a:r>
            <a:endParaRPr lang="ar-IQ" sz="4400" dirty="0" smtClean="0">
              <a:effectLst/>
              <a:latin typeface="Calibri" panose="020F0502020204030204" pitchFamily="34" charset="0"/>
              <a:ea typeface="Calibri" panose="020F0502020204030204" pitchFamily="34" charset="0"/>
              <a:cs typeface="Simplified Arabic" panose="02020603050405020304" pitchFamily="18" charset="-78"/>
            </a:endParaRPr>
          </a:p>
          <a:p>
            <a:pPr marL="71120" marR="0" indent="198755" algn="just" rtl="1">
              <a:lnSpc>
                <a:spcPct val="115000"/>
              </a:lnSpc>
              <a:spcBef>
                <a:spcPts val="0"/>
              </a:spcBef>
              <a:spcAft>
                <a:spcPts val="1000"/>
              </a:spcAft>
            </a:pPr>
            <a:endParaRPr lang="en-US" sz="3600" dirty="0" smtClean="0">
              <a:effectLst/>
              <a:latin typeface="Calibri" panose="020F0502020204030204" pitchFamily="34" charset="0"/>
              <a:ea typeface="Calibri" panose="020F0502020204030204" pitchFamily="34" charset="0"/>
              <a:cs typeface="Arial" panose="020B0604020202020204" pitchFamily="34" charset="0"/>
            </a:endParaRPr>
          </a:p>
          <a:p>
            <a:pPr marL="71120" marR="0" indent="198755" algn="just" rtl="1">
              <a:lnSpc>
                <a:spcPct val="115000"/>
              </a:lnSpc>
              <a:spcBef>
                <a:spcPts val="0"/>
              </a:spcBef>
              <a:spcAft>
                <a:spcPts val="1000"/>
              </a:spcAft>
            </a:pPr>
            <a:r>
              <a:rPr lang="ar-SA" sz="44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3- تغيّر المثير </a:t>
            </a:r>
            <a:r>
              <a:rPr lang="en-US" sz="4400" b="1" dirty="0" smtClean="0">
                <a:solidFill>
                  <a:srgbClr val="FF0000"/>
                </a:solidFill>
                <a:effectLst/>
                <a:latin typeface="Simplified Arabic" panose="02020603050405020304" pitchFamily="18" charset="-78"/>
                <a:ea typeface="Calibri" panose="020F0502020204030204" pitchFamily="34" charset="0"/>
                <a:cs typeface="Arial" panose="020B0604020202020204" pitchFamily="34" charset="0"/>
              </a:rPr>
              <a:t>An exciting Change</a:t>
            </a:r>
            <a:r>
              <a:rPr lang="ar-SA" sz="44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 </a:t>
            </a:r>
            <a:r>
              <a:rPr lang="ar-SA" sz="4400" dirty="0" smtClean="0">
                <a:effectLst/>
                <a:latin typeface="Calibri" panose="020F0502020204030204" pitchFamily="34" charset="0"/>
                <a:ea typeface="Calibri" panose="020F0502020204030204" pitchFamily="34" charset="0"/>
                <a:cs typeface="Simplified Arabic" panose="02020603050405020304" pitchFamily="18" charset="-78"/>
              </a:rPr>
              <a:t>إنَّ المثيرات المتغيرة من حيث الشكل واللون والشدّة والسرعة تعمل على جذب الإنتباه أكثر من المثيرات الثابتة, وهذا مبدأ تعزيزي عام في علم النفس, كتغيّر نبرة صوت المعلّم من حين لآخر فإنَّه يجذب الإنتباه أكثر من كون نبرة صوته ثابتة, وكلّما كان التغير فجائيًا زاد أثره. </a:t>
            </a:r>
            <a:endParaRPr lang="en-US" sz="3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64726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0152" y="0"/>
            <a:ext cx="12101848" cy="6463308"/>
          </a:xfrm>
          <a:prstGeom prst="rect">
            <a:avLst/>
          </a:prstGeom>
        </p:spPr>
        <p:txBody>
          <a:bodyPr wrap="square">
            <a:spAutoFit/>
          </a:bodyPr>
          <a:lstStyle/>
          <a:p>
            <a:pPr marL="71120" marR="0" indent="198755" algn="just" rtl="1">
              <a:lnSpc>
                <a:spcPct val="115000"/>
              </a:lnSpc>
              <a:spcBef>
                <a:spcPts val="0"/>
              </a:spcBef>
              <a:spcAft>
                <a:spcPts val="1000"/>
              </a:spcAft>
            </a:pPr>
            <a:r>
              <a:rPr lang="ar-SA" sz="54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4- المثيرات الشرطية </a:t>
            </a:r>
            <a:r>
              <a:rPr lang="en-US" sz="5400" b="1" dirty="0" smtClean="0">
                <a:solidFill>
                  <a:srgbClr val="FF0000"/>
                </a:solidFill>
                <a:effectLst/>
                <a:latin typeface="Simplified Arabic" panose="02020603050405020304" pitchFamily="18" charset="-78"/>
                <a:ea typeface="Calibri" panose="020F0502020204030204" pitchFamily="34" charset="0"/>
                <a:cs typeface="Arial" panose="020B0604020202020204" pitchFamily="34" charset="0"/>
              </a:rPr>
              <a:t>Conditional Stimuli</a:t>
            </a:r>
            <a:r>
              <a:rPr lang="ar-SA" sz="54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 </a:t>
            </a:r>
            <a:r>
              <a:rPr lang="ar-SA" sz="6000" dirty="0" smtClean="0">
                <a:effectLst/>
                <a:latin typeface="Calibri" panose="020F0502020204030204" pitchFamily="34" charset="0"/>
                <a:ea typeface="Calibri" panose="020F0502020204030204" pitchFamily="34" charset="0"/>
                <a:cs typeface="Simplified Arabic" panose="02020603050405020304" pitchFamily="18" charset="-78"/>
              </a:rPr>
              <a:t>المثيرات التي تكونت بفعل الإشراط تثير الإنتباه أكثر من المثيرات الأخرى, فسماع صوتك في المطار من بين الأسماء الكثيرة بالرغم من الضوضاء والضجيج</a:t>
            </a:r>
            <a:r>
              <a:rPr lang="ar-SA" sz="6000" b="1" dirty="0" smtClean="0">
                <a:effectLst/>
                <a:latin typeface="Calibri" panose="020F0502020204030204" pitchFamily="34" charset="0"/>
                <a:ea typeface="Calibri" panose="020F0502020204030204" pitchFamily="34" charset="0"/>
                <a:cs typeface="Simplified Arabic" panose="02020603050405020304" pitchFamily="18" charset="-78"/>
              </a:rPr>
              <a:t> </a:t>
            </a:r>
            <a:r>
              <a:rPr lang="ar-SA" sz="6000" dirty="0" smtClean="0">
                <a:effectLst/>
                <a:latin typeface="Calibri" panose="020F0502020204030204" pitchFamily="34" charset="0"/>
                <a:ea typeface="Calibri" panose="020F0502020204030204" pitchFamily="34" charset="0"/>
                <a:cs typeface="Simplified Arabic" panose="02020603050405020304" pitchFamily="18" charset="-78"/>
              </a:rPr>
              <a:t>كون</a:t>
            </a:r>
            <a:r>
              <a:rPr lang="ar-SA" sz="6000" b="1" dirty="0" smtClean="0">
                <a:effectLst/>
                <a:latin typeface="Calibri" panose="020F0502020204030204" pitchFamily="34" charset="0"/>
                <a:ea typeface="Calibri" panose="020F0502020204030204" pitchFamily="34" charset="0"/>
                <a:cs typeface="Simplified Arabic" panose="02020603050405020304" pitchFamily="18" charset="-78"/>
              </a:rPr>
              <a:t> </a:t>
            </a:r>
            <a:r>
              <a:rPr lang="ar-SA" sz="6000" dirty="0" smtClean="0">
                <a:effectLst/>
                <a:latin typeface="Calibri" panose="020F0502020204030204" pitchFamily="34" charset="0"/>
                <a:ea typeface="Calibri" panose="020F0502020204030204" pitchFamily="34" charset="0"/>
                <a:cs typeface="Simplified Arabic" panose="02020603050405020304" pitchFamily="18" charset="-78"/>
              </a:rPr>
              <a:t>ذلك يحدث بتأثير الإشراط الكلاسيكي اللاإرادي</a:t>
            </a:r>
            <a:r>
              <a:rPr lang="ar-SA" sz="6000" b="1" dirty="0" smtClean="0">
                <a:effectLst/>
                <a:latin typeface="Calibri" panose="020F0502020204030204" pitchFamily="34" charset="0"/>
                <a:ea typeface="Calibri" panose="020F0502020204030204" pitchFamily="34" charset="0"/>
                <a:cs typeface="Simplified Arabic" panose="02020603050405020304" pitchFamily="18" charset="-78"/>
              </a:rPr>
              <a:t>.</a:t>
            </a:r>
            <a:endParaRPr lang="en-US" sz="4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498353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90152"/>
            <a:ext cx="12192000" cy="6286849"/>
          </a:xfrm>
          <a:prstGeom prst="rect">
            <a:avLst/>
          </a:prstGeom>
        </p:spPr>
        <p:txBody>
          <a:bodyPr wrap="square">
            <a:spAutoFit/>
          </a:bodyPr>
          <a:lstStyle/>
          <a:p>
            <a:pPr indent="19050" algn="just" rtl="1">
              <a:lnSpc>
                <a:spcPct val="115000"/>
              </a:lnSpc>
              <a:spcAft>
                <a:spcPts val="1000"/>
              </a:spcAft>
            </a:pPr>
            <a:r>
              <a:rPr lang="ar-SA" sz="54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ثانيًا: العوامل الداخلية </a:t>
            </a:r>
            <a:r>
              <a:rPr lang="en-US" sz="5400" b="1" dirty="0" smtClean="0">
                <a:solidFill>
                  <a:srgbClr val="FF0000"/>
                </a:solidFill>
                <a:effectLst/>
                <a:latin typeface="Simplified Arabic" panose="02020603050405020304" pitchFamily="18" charset="-78"/>
                <a:ea typeface="Calibri" panose="020F0502020204030204" pitchFamily="34" charset="0"/>
                <a:cs typeface="Arial" panose="020B0604020202020204" pitchFamily="34" charset="0"/>
              </a:rPr>
              <a:t>Internal Factors</a:t>
            </a:r>
            <a:r>
              <a:rPr lang="ar-SA" sz="54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 </a:t>
            </a:r>
            <a:r>
              <a:rPr lang="ar-SA" sz="5400" dirty="0" smtClean="0">
                <a:effectLst/>
                <a:latin typeface="Calibri" panose="020F0502020204030204" pitchFamily="34" charset="0"/>
                <a:ea typeface="Calibri" panose="020F0502020204030204" pitchFamily="34" charset="0"/>
                <a:cs typeface="Simplified Arabic" panose="02020603050405020304" pitchFamily="18" charset="-78"/>
              </a:rPr>
              <a:t>وهي العوامل المتعلقة بالفرد الذي يمارس الإنتباه ومن أهمها:</a:t>
            </a:r>
            <a:endParaRPr lang="en-US" sz="44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buFont typeface="+mj-lt"/>
              <a:buAutoNum type="arabicPeriod"/>
            </a:pPr>
            <a:r>
              <a:rPr lang="ar-SA" sz="5400" b="1" dirty="0" smtClean="0">
                <a:solidFill>
                  <a:srgbClr val="FF0000"/>
                </a:solidFill>
                <a:effectLst/>
                <a:cs typeface="Simplified Arabic" panose="02020603050405020304" pitchFamily="18" charset="-78"/>
              </a:rPr>
              <a:t> الإهتمامات والميول والقيم   </a:t>
            </a:r>
            <a:r>
              <a:rPr lang="en-US" sz="5400" b="1" dirty="0" smtClean="0">
                <a:solidFill>
                  <a:srgbClr val="FF0000"/>
                </a:solidFill>
                <a:effectLst/>
                <a:latin typeface="Simplified Arabic" panose="02020603050405020304" pitchFamily="18" charset="-78"/>
              </a:rPr>
              <a:t>Interests, Preferences, and Values</a:t>
            </a:r>
            <a:r>
              <a:rPr lang="ar-SA" sz="5400" b="1" dirty="0" smtClean="0">
                <a:effectLst/>
                <a:cs typeface="Simplified Arabic" panose="02020603050405020304" pitchFamily="18" charset="-78"/>
              </a:rPr>
              <a:t>:</a:t>
            </a:r>
            <a:r>
              <a:rPr lang="ar-SA" sz="5400" dirty="0" smtClean="0">
                <a:effectLst/>
                <a:cs typeface="Simplified Arabic" panose="02020603050405020304" pitchFamily="18" charset="-78"/>
              </a:rPr>
              <a:t> إنَّ اهتمامات الفرد وميوله تحدّد نوع المثيرات التي تجذب انتباهه, كالطفل الذي يثيره مثير معين في التلفاز أكثر من غيره فتراه يأتي راكضًا من مكانه ليشاهد ما سمعه في التلفاز.</a:t>
            </a:r>
            <a:endParaRPr lang="en-US" sz="5400" dirty="0">
              <a:effectLst/>
            </a:endParaRPr>
          </a:p>
        </p:txBody>
      </p:sp>
    </p:spTree>
    <p:extLst>
      <p:ext uri="{BB962C8B-B14F-4D97-AF65-F5344CB8AC3E}">
        <p14:creationId xmlns:p14="http://schemas.microsoft.com/office/powerpoint/2010/main" val="20178350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5910"/>
            <a:ext cx="12192000" cy="5632311"/>
          </a:xfrm>
          <a:prstGeom prst="rect">
            <a:avLst/>
          </a:prstGeom>
        </p:spPr>
        <p:txBody>
          <a:bodyPr wrap="square">
            <a:spAutoFit/>
          </a:bodyPr>
          <a:lstStyle/>
          <a:p>
            <a:pPr lvl="0" algn="just" rtl="1"/>
            <a:r>
              <a:rPr lang="ar-IQ" sz="4400" b="1" dirty="0" smtClean="0">
                <a:solidFill>
                  <a:srgbClr val="FF0000"/>
                </a:solidFill>
                <a:cs typeface="Simplified Arabic" panose="02020603050405020304" pitchFamily="18" charset="-78"/>
              </a:rPr>
              <a:t>2-</a:t>
            </a:r>
            <a:r>
              <a:rPr lang="ar-SA" sz="6000" b="1" dirty="0" smtClean="0">
                <a:solidFill>
                  <a:srgbClr val="FF0000"/>
                </a:solidFill>
                <a:effectLst/>
                <a:cs typeface="Simplified Arabic" panose="02020603050405020304" pitchFamily="18" charset="-78"/>
              </a:rPr>
              <a:t>الحرمان الجسدي والنفسي </a:t>
            </a:r>
            <a:r>
              <a:rPr lang="en-US" sz="6000" b="1" dirty="0" smtClean="0">
                <a:solidFill>
                  <a:srgbClr val="FF0000"/>
                </a:solidFill>
                <a:effectLst/>
                <a:latin typeface="Simplified Arabic" panose="02020603050405020304" pitchFamily="18" charset="-78"/>
              </a:rPr>
              <a:t>Physical and Psychological Deprivation</a:t>
            </a:r>
            <a:r>
              <a:rPr lang="ar-SA" sz="6000" b="1" dirty="0" smtClean="0">
                <a:solidFill>
                  <a:srgbClr val="FF0000"/>
                </a:solidFill>
                <a:effectLst/>
                <a:cs typeface="Simplified Arabic" panose="02020603050405020304" pitchFamily="18" charset="-78"/>
              </a:rPr>
              <a:t>: </a:t>
            </a:r>
            <a:endParaRPr lang="ar-IQ" sz="6000" b="1" dirty="0" smtClean="0">
              <a:solidFill>
                <a:srgbClr val="FF0000"/>
              </a:solidFill>
              <a:effectLst/>
              <a:cs typeface="Simplified Arabic" panose="02020603050405020304" pitchFamily="18" charset="-78"/>
            </a:endParaRPr>
          </a:p>
          <a:p>
            <a:pPr lvl="0" algn="just" rtl="1"/>
            <a:r>
              <a:rPr lang="ar-SA" sz="6000" dirty="0" smtClean="0">
                <a:effectLst/>
                <a:cs typeface="Simplified Arabic" panose="02020603050405020304" pitchFamily="18" charset="-78"/>
              </a:rPr>
              <a:t>عندما يكون الفرد في توتر أو تعب جسدي فإنَّ قدرته على الإنتباه والتركيز تصبح منخفضة جدًا, كالذي يعجز عن متابعة القراءة إذا كان في حالة جوع شديد, ويشعر بتشتت طاقته النفسية والجسدية.</a:t>
            </a:r>
            <a:endParaRPr lang="en-US" sz="6000" dirty="0">
              <a:effectLst/>
            </a:endParaRPr>
          </a:p>
        </p:txBody>
      </p:sp>
    </p:spTree>
    <p:extLst>
      <p:ext uri="{BB962C8B-B14F-4D97-AF65-F5344CB8AC3E}">
        <p14:creationId xmlns:p14="http://schemas.microsoft.com/office/powerpoint/2010/main" val="29111901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740307"/>
          </a:xfrm>
          <a:prstGeom prst="rect">
            <a:avLst/>
          </a:prstGeom>
        </p:spPr>
        <p:txBody>
          <a:bodyPr wrap="square">
            <a:spAutoFit/>
          </a:bodyPr>
          <a:lstStyle/>
          <a:p>
            <a:pPr lvl="0" algn="just" rtl="1"/>
            <a:r>
              <a:rPr lang="ar-IQ" sz="4400" b="1" dirty="0" smtClean="0">
                <a:solidFill>
                  <a:srgbClr val="FF0000"/>
                </a:solidFill>
                <a:cs typeface="Simplified Arabic" panose="02020603050405020304" pitchFamily="18" charset="-78"/>
              </a:rPr>
              <a:t>3-</a:t>
            </a:r>
            <a:r>
              <a:rPr lang="ar-SA" sz="4400" b="1" dirty="0" smtClean="0">
                <a:solidFill>
                  <a:srgbClr val="FF0000"/>
                </a:solidFill>
                <a:effectLst/>
                <a:cs typeface="Simplified Arabic" panose="02020603050405020304" pitchFamily="18" charset="-78"/>
              </a:rPr>
              <a:t>مستوى الدافعية </a:t>
            </a:r>
            <a:r>
              <a:rPr lang="en-US" sz="4400" b="1" dirty="0" smtClean="0">
                <a:solidFill>
                  <a:srgbClr val="FF0000"/>
                </a:solidFill>
                <a:effectLst/>
                <a:latin typeface="Simplified Arabic" panose="02020603050405020304" pitchFamily="18" charset="-78"/>
              </a:rPr>
              <a:t>Motivation Level</a:t>
            </a:r>
            <a:r>
              <a:rPr lang="ar-SA" sz="4400" b="1" dirty="0" smtClean="0">
                <a:solidFill>
                  <a:srgbClr val="FF0000"/>
                </a:solidFill>
                <a:effectLst/>
                <a:cs typeface="Simplified Arabic" panose="02020603050405020304" pitchFamily="18" charset="-78"/>
              </a:rPr>
              <a:t>:</a:t>
            </a:r>
            <a:endParaRPr lang="ar-IQ" sz="4400" b="1" dirty="0" smtClean="0">
              <a:solidFill>
                <a:srgbClr val="FF0000"/>
              </a:solidFill>
              <a:effectLst/>
              <a:cs typeface="Simplified Arabic" panose="02020603050405020304" pitchFamily="18" charset="-78"/>
            </a:endParaRPr>
          </a:p>
          <a:p>
            <a:pPr lvl="0" algn="just" rtl="1"/>
            <a:endParaRPr lang="ar-IQ" sz="5400" b="1" dirty="0">
              <a:cs typeface="Simplified Arabic" panose="02020603050405020304" pitchFamily="18" charset="-78"/>
            </a:endParaRPr>
          </a:p>
          <a:p>
            <a:pPr lvl="0" algn="just" rtl="1"/>
            <a:r>
              <a:rPr lang="ar-SA" sz="5400" dirty="0" smtClean="0">
                <a:effectLst/>
                <a:cs typeface="Simplified Arabic" panose="02020603050405020304" pitchFamily="18" charset="-78"/>
              </a:rPr>
              <a:t> إنَّ توافر مستوى معتدل من الدافعية والإستثارة يضمن مستويات أعلى من التعلّم, وهذا أحد مباديء التعلّم الجيد, نفس هذا المبدأ ينطبق أيضًا على الإنتباه, حيث أنَّ الدافعية الداخلية والإعتدال في مستوى الإستثارة يضمنان أفضل مستوىً من الإنتباه, وغياب الإستثارة أو الإستثارة العالية جدًا كلاهما يحدّان من القدرة على الإنتباه الجيد.</a:t>
            </a:r>
            <a:endParaRPr lang="en-US" sz="5400" dirty="0">
              <a:effectLst/>
            </a:endParaRPr>
          </a:p>
        </p:txBody>
      </p:sp>
    </p:spTree>
    <p:extLst>
      <p:ext uri="{BB962C8B-B14F-4D97-AF65-F5344CB8AC3E}">
        <p14:creationId xmlns:p14="http://schemas.microsoft.com/office/powerpoint/2010/main" val="39508267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740307"/>
          </a:xfrm>
          <a:prstGeom prst="rect">
            <a:avLst/>
          </a:prstGeom>
        </p:spPr>
        <p:txBody>
          <a:bodyPr wrap="square">
            <a:spAutoFit/>
          </a:bodyPr>
          <a:lstStyle/>
          <a:p>
            <a:pPr lvl="0" algn="just" rtl="1"/>
            <a:r>
              <a:rPr lang="ar-IQ" sz="6000" b="1" dirty="0" smtClean="0">
                <a:solidFill>
                  <a:srgbClr val="FF0000"/>
                </a:solidFill>
                <a:effectLst/>
                <a:cs typeface="Simplified Arabic" panose="02020603050405020304" pitchFamily="18" charset="-78"/>
              </a:rPr>
              <a:t>4-</a:t>
            </a:r>
            <a:r>
              <a:rPr lang="ar-SA" sz="6000" b="1" dirty="0" smtClean="0">
                <a:solidFill>
                  <a:srgbClr val="FF0000"/>
                </a:solidFill>
                <a:effectLst/>
                <a:cs typeface="Simplified Arabic" panose="02020603050405020304" pitchFamily="18" charset="-78"/>
              </a:rPr>
              <a:t> سمات الشخصية </a:t>
            </a:r>
            <a:r>
              <a:rPr lang="en-US" sz="6000" b="1" dirty="0" smtClean="0">
                <a:solidFill>
                  <a:srgbClr val="FF0000"/>
                </a:solidFill>
                <a:effectLst/>
                <a:latin typeface="Simplified Arabic" panose="02020603050405020304" pitchFamily="18" charset="-78"/>
              </a:rPr>
              <a:t>Personality Traits</a:t>
            </a:r>
            <a:r>
              <a:rPr lang="ar-SA" sz="6000" b="1" dirty="0" smtClean="0">
                <a:solidFill>
                  <a:srgbClr val="FF0000"/>
                </a:solidFill>
                <a:effectLst/>
                <a:cs typeface="Simplified Arabic" panose="02020603050405020304" pitchFamily="18" charset="-78"/>
              </a:rPr>
              <a:t>: </a:t>
            </a:r>
            <a:r>
              <a:rPr lang="ar-SA" sz="7200" dirty="0" smtClean="0">
                <a:effectLst/>
                <a:cs typeface="Simplified Arabic" panose="02020603050405020304" pitchFamily="18" charset="-78"/>
              </a:rPr>
              <a:t>أظهرت بعض الدراسات أنَّ هناك علاقة بين سمات الشخصية وتركيز الإنتباه, فالشخص المنبسط والمطمئن والذكي أكثر قدرة على تركيز الإنتباه من الشخص المنطوي والقَلِق والأقلّ ذكاءً. </a:t>
            </a:r>
            <a:endParaRPr lang="en-US" sz="7200" dirty="0">
              <a:effectLst/>
            </a:endParaRPr>
          </a:p>
        </p:txBody>
      </p:sp>
    </p:spTree>
    <p:extLst>
      <p:ext uri="{BB962C8B-B14F-4D97-AF65-F5344CB8AC3E}">
        <p14:creationId xmlns:p14="http://schemas.microsoft.com/office/powerpoint/2010/main" val="28083620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945491"/>
          </a:xfrm>
          <a:prstGeom prst="rect">
            <a:avLst/>
          </a:prstGeom>
        </p:spPr>
        <p:txBody>
          <a:bodyPr wrap="square">
            <a:spAutoFit/>
          </a:bodyPr>
          <a:lstStyle/>
          <a:p>
            <a:pPr algn="just" rtl="1">
              <a:lnSpc>
                <a:spcPct val="115000"/>
              </a:lnSpc>
              <a:spcAft>
                <a:spcPts val="1000"/>
              </a:spcAft>
            </a:pPr>
            <a:r>
              <a:rPr lang="ar-SA" sz="24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2- التّركيز  </a:t>
            </a:r>
            <a:r>
              <a:rPr lang="en-US" sz="2400" b="1" dirty="0" smtClean="0">
                <a:solidFill>
                  <a:srgbClr val="FF0000"/>
                </a:solidFill>
                <a:effectLst/>
                <a:latin typeface="Simplified Arabic" panose="02020603050405020304" pitchFamily="18" charset="-78"/>
                <a:ea typeface="Calibri" panose="020F0502020204030204" pitchFamily="34" charset="0"/>
                <a:cs typeface="Arial" panose="020B0604020202020204" pitchFamily="34" charset="0"/>
              </a:rPr>
              <a:t>Concentration</a:t>
            </a:r>
            <a:endParaRPr lang="en-US"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SA" sz="4000" dirty="0" smtClean="0">
                <a:effectLst/>
                <a:latin typeface="Calibri" panose="020F0502020204030204" pitchFamily="34" charset="0"/>
                <a:ea typeface="Calibri" panose="020F0502020204030204" pitchFamily="34" charset="0"/>
                <a:cs typeface="Simplified Arabic" panose="02020603050405020304" pitchFamily="18" charset="-78"/>
              </a:rPr>
              <a:t>   يرى بعض الباحثين إنَّ مصطلحي التركيز</a:t>
            </a:r>
            <a:r>
              <a:rPr lang="en-US" sz="4000" dirty="0" smtClean="0">
                <a:effectLst/>
                <a:latin typeface="Simplified Arabic" panose="02020603050405020304" pitchFamily="18" charset="-78"/>
                <a:ea typeface="Calibri" panose="020F0502020204030204" pitchFamily="34" charset="0"/>
                <a:cs typeface="Arial" panose="020B0604020202020204" pitchFamily="34" charset="0"/>
              </a:rPr>
              <a:t>Concentration</a:t>
            </a:r>
            <a:r>
              <a:rPr lang="ar-IQ" sz="4000" dirty="0" smtClean="0">
                <a:effectLst/>
                <a:latin typeface="Calibri" panose="020F0502020204030204" pitchFamily="34" charset="0"/>
                <a:ea typeface="Calibri" panose="020F0502020204030204" pitchFamily="34" charset="0"/>
                <a:cs typeface="Simplified Arabic" panose="02020603050405020304" pitchFamily="18" charset="-78"/>
              </a:rPr>
              <a:t> والإنتباه </a:t>
            </a:r>
            <a:r>
              <a:rPr lang="en-GB" sz="4000" dirty="0" smtClean="0">
                <a:effectLst/>
                <a:latin typeface="Simplified Arabic" panose="02020603050405020304" pitchFamily="18" charset="-78"/>
                <a:ea typeface="Calibri" panose="020F0502020204030204" pitchFamily="34" charset="0"/>
                <a:cs typeface="Arial" panose="020B0604020202020204" pitchFamily="34" charset="0"/>
              </a:rPr>
              <a:t>Attention</a:t>
            </a:r>
            <a:r>
              <a:rPr lang="ar-SA" sz="4000" dirty="0" smtClean="0">
                <a:effectLst/>
                <a:latin typeface="Calibri" panose="020F0502020204030204" pitchFamily="34" charset="0"/>
                <a:ea typeface="Calibri" panose="020F0502020204030204" pitchFamily="34" charset="0"/>
                <a:cs typeface="Simplified Arabic" panose="02020603050405020304" pitchFamily="18" charset="-78"/>
              </a:rPr>
              <a:t> على نحو مترادف, والواقع أنَّ ثمّةَ فرقًا بينهما من حيث الدرجة والكمية لا من حيث النوع والكيفية, فالتركيز هو </a:t>
            </a:r>
            <a:r>
              <a:rPr lang="ar-SA" sz="36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تجميع كافة الأفكار والعمليات الفكرية بنقطة واحدة لخدمة العمل المهاري المراد تحقيقه و هي عملية قطع عن المحيط الخارجي </a:t>
            </a:r>
            <a:r>
              <a:rPr lang="ar-IQ" sz="36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لا</a:t>
            </a:r>
            <a:r>
              <a:rPr lang="ar-SA" sz="36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داء ادق المهارات الحركية ، </a:t>
            </a:r>
            <a:r>
              <a:rPr lang="ar-SA" sz="3600" b="1" dirty="0" smtClean="0">
                <a:effectLst/>
                <a:latin typeface="Calibri" panose="020F0502020204030204" pitchFamily="34" charset="0"/>
                <a:ea typeface="Calibri" panose="020F0502020204030204" pitchFamily="34" charset="0"/>
                <a:cs typeface="Simplified Arabic" panose="02020603050405020304" pitchFamily="18" charset="-78"/>
              </a:rPr>
              <a:t> </a:t>
            </a:r>
            <a:r>
              <a:rPr lang="ar-SA" sz="4000" b="1" dirty="0" smtClean="0">
                <a:effectLst/>
                <a:latin typeface="Calibri" panose="020F0502020204030204" pitchFamily="34" charset="0"/>
                <a:ea typeface="Calibri" panose="020F0502020204030204" pitchFamily="34" charset="0"/>
                <a:cs typeface="Simplified Arabic" panose="02020603050405020304" pitchFamily="18" charset="-78"/>
              </a:rPr>
              <a:t>و</a:t>
            </a:r>
            <a:r>
              <a:rPr lang="ar-SA" sz="4000" dirty="0" smtClean="0">
                <a:effectLst/>
                <a:latin typeface="Calibri" panose="020F0502020204030204" pitchFamily="34" charset="0"/>
                <a:ea typeface="Calibri" panose="020F0502020204030204" pitchFamily="34" charset="0"/>
                <a:cs typeface="Simplified Arabic" panose="02020603050405020304" pitchFamily="18" charset="-78"/>
              </a:rPr>
              <a:t>هو إنتباه على نحو ضيق منه, وتثبيته على مثير معيّن, فالتركيز على هذا النحو بمنزلة الإنتباه الإنتقائي يعكس قدرة الفرد على توجيه الإنتباه ودرجة شدّته, وكلّما زادت قدرة الفرد على التركيز في الشيء الذي يؤديه حقَّق إستجابةً أفضل, والذي يفقد التركيز ولو بنسبة ضئيلة فإنَّ ذلك يؤثر سلبيًّا في الإستجابة أو الأداء.</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329647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719788"/>
          </a:xfrm>
          <a:prstGeom prst="rect">
            <a:avLst/>
          </a:prstGeom>
        </p:spPr>
        <p:txBody>
          <a:bodyPr wrap="square">
            <a:spAutoFit/>
          </a:bodyPr>
          <a:lstStyle/>
          <a:p>
            <a:pPr algn="just" rtl="1">
              <a:lnSpc>
                <a:spcPct val="115000"/>
              </a:lnSpc>
              <a:spcAft>
                <a:spcPts val="1000"/>
              </a:spcAft>
            </a:pPr>
            <a:r>
              <a:rPr lang="ar-SA" sz="36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تصنيف التركيز   </a:t>
            </a:r>
            <a:r>
              <a:rPr lang="ar-SA" sz="3600" b="1" dirty="0" smtClean="0">
                <a:effectLst/>
                <a:latin typeface="Calibri" panose="020F0502020204030204" pitchFamily="34" charset="0"/>
                <a:ea typeface="Calibri" panose="020F0502020204030204" pitchFamily="34" charset="0"/>
                <a:cs typeface="Simplified Arabic" panose="02020603050405020304" pitchFamily="18" charset="-78"/>
              </a:rPr>
              <a:t>:  </a:t>
            </a:r>
            <a:r>
              <a:rPr lang="ar-SA" sz="3600" dirty="0" smtClean="0">
                <a:effectLst/>
                <a:latin typeface="Calibri" panose="020F0502020204030204" pitchFamily="34" charset="0"/>
                <a:ea typeface="Calibri" panose="020F0502020204030204" pitchFamily="34" charset="0"/>
                <a:cs typeface="Simplified Arabic" panose="02020603050405020304" pitchFamily="18" charset="-78"/>
              </a:rPr>
              <a:t>ثمّةَ تصنيفات لتركيز الإنتباه, فيصنّف تارةً  على أساس مجال التركيز إلى:</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marL="71120" marR="0" indent="180340" algn="just" rtl="1">
              <a:lnSpc>
                <a:spcPct val="115000"/>
              </a:lnSpc>
              <a:spcBef>
                <a:spcPts val="0"/>
              </a:spcBef>
              <a:spcAft>
                <a:spcPts val="1000"/>
              </a:spcAft>
            </a:pPr>
            <a:r>
              <a:rPr lang="ar-SA" sz="36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1-</a:t>
            </a:r>
            <a:r>
              <a:rPr lang="ar-SA" sz="36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 </a:t>
            </a:r>
            <a:r>
              <a:rPr lang="ar-SA" sz="36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تركيز الإنتباه الضيق </a:t>
            </a:r>
            <a:r>
              <a:rPr lang="en-US" sz="3600" dirty="0" smtClean="0">
                <a:solidFill>
                  <a:srgbClr val="FF0000"/>
                </a:solidFill>
                <a:effectLst/>
                <a:latin typeface="Simplified Arabic" panose="02020603050405020304" pitchFamily="18" charset="-78"/>
                <a:ea typeface="Calibri" panose="020F0502020204030204" pitchFamily="34" charset="0"/>
                <a:cs typeface="Arial" panose="020B0604020202020204" pitchFamily="34" charset="0"/>
              </a:rPr>
              <a:t> </a:t>
            </a:r>
            <a:r>
              <a:rPr lang="en-US" sz="3600" dirty="0" smtClean="0">
                <a:effectLst/>
                <a:latin typeface="Simplified Arabic" panose="02020603050405020304" pitchFamily="18" charset="-78"/>
                <a:ea typeface="Calibri" panose="020F0502020204030204" pitchFamily="34" charset="0"/>
                <a:cs typeface="Arial" panose="020B0604020202020204" pitchFamily="34" charset="0"/>
              </a:rPr>
              <a:t>Narrow Concentration</a:t>
            </a:r>
            <a:r>
              <a:rPr lang="ar-SA" sz="3600" dirty="0" smtClean="0">
                <a:effectLst/>
                <a:latin typeface="Calibri" panose="020F0502020204030204" pitchFamily="34" charset="0"/>
                <a:ea typeface="Calibri" panose="020F0502020204030204" pitchFamily="34" charset="0"/>
                <a:cs typeface="Simplified Arabic" panose="02020603050405020304" pitchFamily="18" charset="-78"/>
              </a:rPr>
              <a:t> ويعني أن يكون الفرد يقظًا أو واعيًا بشيء واحد, أو مكان صغير نسبيًّا, كأداء لاعب كرة السلّة للرمية الحرة, أو كما في الرماية.</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marL="71120" marR="0" indent="157480" algn="just" rtl="1">
              <a:lnSpc>
                <a:spcPct val="115000"/>
              </a:lnSpc>
              <a:spcBef>
                <a:spcPts val="0"/>
              </a:spcBef>
              <a:spcAft>
                <a:spcPts val="1000"/>
              </a:spcAft>
            </a:pPr>
            <a:r>
              <a:rPr lang="ar-SA" sz="36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2- تركيز الإنتباه الواسع</a:t>
            </a:r>
            <a:r>
              <a:rPr lang="ar-SA" sz="36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 </a:t>
            </a:r>
            <a:r>
              <a:rPr lang="en-US" sz="3600" dirty="0" smtClean="0">
                <a:effectLst/>
                <a:latin typeface="Simplified Arabic" panose="02020603050405020304" pitchFamily="18" charset="-78"/>
                <a:ea typeface="Calibri" panose="020F0502020204030204" pitchFamily="34" charset="0"/>
                <a:cs typeface="Arial" panose="020B0604020202020204" pitchFamily="34" charset="0"/>
              </a:rPr>
              <a:t>Wide Concentration</a:t>
            </a:r>
            <a:r>
              <a:rPr lang="ar-SA" sz="3600" dirty="0" smtClean="0">
                <a:effectLst/>
                <a:latin typeface="Calibri" panose="020F0502020204030204" pitchFamily="34" charset="0"/>
                <a:ea typeface="Calibri" panose="020F0502020204030204" pitchFamily="34" charset="0"/>
                <a:cs typeface="Simplified Arabic" panose="02020603050405020304" pitchFamily="18" charset="-78"/>
              </a:rPr>
              <a:t>,</a:t>
            </a:r>
            <a:r>
              <a:rPr lang="ar-SA" sz="3600" b="1" dirty="0" smtClean="0">
                <a:effectLst/>
                <a:latin typeface="Calibri" panose="020F0502020204030204" pitchFamily="34" charset="0"/>
                <a:ea typeface="Calibri" panose="020F0502020204030204" pitchFamily="34" charset="0"/>
                <a:cs typeface="Simplified Arabic" panose="02020603050405020304" pitchFamily="18" charset="-78"/>
              </a:rPr>
              <a:t> </a:t>
            </a:r>
            <a:r>
              <a:rPr lang="ar-SA" sz="3600" dirty="0" smtClean="0">
                <a:effectLst/>
                <a:latin typeface="Calibri" panose="020F0502020204030204" pitchFamily="34" charset="0"/>
                <a:ea typeface="Calibri" panose="020F0502020204030204" pitchFamily="34" charset="0"/>
                <a:cs typeface="Simplified Arabic" panose="02020603050405020304" pitchFamily="18" charset="-78"/>
              </a:rPr>
              <a:t>ومثاله, كما في أغلب الألعاب الجماعية, فالمطلوب أن يكون اللاعب يقظًا وواعيًا لتحركات المنافسين, وفي الوقت نفسه متابعًا لتحركات زملائه, ويجب أن يكون على قدرة عالية من تحويل الإنتباه من المجال الواسع إلى المجال الضيّق ثم العودة إلى المجال الواسع.</a:t>
            </a:r>
            <a:r>
              <a:rPr lang="ar-SA" sz="3600" b="1" dirty="0" smtClean="0">
                <a:effectLst/>
                <a:latin typeface="Calibri" panose="020F0502020204030204" pitchFamily="34" charset="0"/>
                <a:ea typeface="Calibri" panose="020F0502020204030204" pitchFamily="34" charset="0"/>
                <a:cs typeface="Simplified Arabic" panose="02020603050405020304" pitchFamily="18" charset="-78"/>
              </a:rPr>
              <a:t> </a:t>
            </a:r>
            <a:r>
              <a:rPr lang="ar-SA" sz="3600" dirty="0" smtClean="0">
                <a:effectLst/>
                <a:latin typeface="Calibri" panose="020F0502020204030204" pitchFamily="34" charset="0"/>
                <a:ea typeface="Calibri" panose="020F0502020204030204" pitchFamily="34" charset="0"/>
                <a:cs typeface="Simplified Arabic" panose="02020603050405020304" pitchFamily="18" charset="-78"/>
              </a:rPr>
              <a:t>وتارةً أخرى يصنّف على أساس مصدر المنبّه إلى: </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675736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958828"/>
          </a:xfrm>
          <a:prstGeom prst="rect">
            <a:avLst/>
          </a:prstGeom>
        </p:spPr>
        <p:txBody>
          <a:bodyPr wrap="square">
            <a:spAutoFit/>
          </a:bodyPr>
          <a:lstStyle/>
          <a:p>
            <a:pPr marR="0" lvl="0" algn="just" rtl="1">
              <a:lnSpc>
                <a:spcPct val="115000"/>
              </a:lnSpc>
              <a:spcBef>
                <a:spcPts val="0"/>
              </a:spcBef>
              <a:spcAft>
                <a:spcPts val="0"/>
              </a:spcAft>
              <a:buSzPts val="1600"/>
            </a:pPr>
            <a:r>
              <a:rPr lang="ar-IQ" sz="3600" b="1" dirty="0" smtClean="0">
                <a:solidFill>
                  <a:srgbClr val="FF0000"/>
                </a:solidFill>
                <a:latin typeface="Simplified Arabic" panose="02020603050405020304" pitchFamily="18" charset="-78"/>
                <a:ea typeface="Calibri" panose="020F0502020204030204" pitchFamily="34" charset="0"/>
                <a:cs typeface="Simplified Arabic" panose="02020603050405020304" pitchFamily="18" charset="-78"/>
              </a:rPr>
              <a:t>1-</a:t>
            </a:r>
            <a:r>
              <a:rPr lang="ar-SA" sz="4000" b="1" dirty="0" smtClean="0">
                <a:solidFill>
                  <a:srgbClr val="FF0000"/>
                </a:solidFill>
                <a:effectLst/>
                <a:latin typeface="Simplified Arabic" panose="02020603050405020304" pitchFamily="18" charset="-78"/>
                <a:ea typeface="Calibri" panose="020F0502020204030204" pitchFamily="34" charset="0"/>
                <a:cs typeface="Simplified Arabic" panose="02020603050405020304" pitchFamily="18" charset="-78"/>
              </a:rPr>
              <a:t>من داخل الفرد نفسه</a:t>
            </a:r>
            <a:r>
              <a:rPr lang="ar-SA" sz="4000" dirty="0" smtClean="0">
                <a:solidFill>
                  <a:srgbClr val="FF0000"/>
                </a:solidFill>
                <a:effectLst/>
                <a:latin typeface="Simplified Arabic" panose="02020603050405020304" pitchFamily="18" charset="-78"/>
                <a:ea typeface="Calibri" panose="020F0502020204030204" pitchFamily="34" charset="0"/>
                <a:cs typeface="Simplified Arabic" panose="02020603050405020304" pitchFamily="18" charset="-78"/>
              </a:rPr>
              <a:t>, </a:t>
            </a:r>
            <a:r>
              <a:rPr lang="ar-SA" sz="4400" dirty="0" smtClean="0">
                <a:effectLst/>
                <a:latin typeface="Simplified Arabic" panose="02020603050405020304" pitchFamily="18" charset="-78"/>
                <a:ea typeface="Calibri" panose="020F0502020204030204" pitchFamily="34" charset="0"/>
                <a:cs typeface="Simplified Arabic" panose="02020603050405020304" pitchFamily="18" charset="-78"/>
              </a:rPr>
              <a:t>أي من الأحاسيس والمشاعر والأفكار الخاصة بالفرد  نفسه, فهو</a:t>
            </a:r>
            <a:r>
              <a:rPr lang="ar-SA" sz="4400" b="1" dirty="0" smtClean="0">
                <a:effectLst/>
                <a:latin typeface="Simplified Arabic" panose="02020603050405020304" pitchFamily="18" charset="-78"/>
                <a:ea typeface="Calibri" panose="020F0502020204030204" pitchFamily="34" charset="0"/>
                <a:cs typeface="Simplified Arabic" panose="02020603050405020304" pitchFamily="18" charset="-78"/>
              </a:rPr>
              <a:t> </a:t>
            </a:r>
            <a:r>
              <a:rPr lang="ar-SA" sz="4400" dirty="0" smtClean="0">
                <a:effectLst/>
                <a:latin typeface="Simplified Arabic" panose="02020603050405020304" pitchFamily="18" charset="-78"/>
                <a:ea typeface="Calibri" panose="020F0502020204030204" pitchFamily="34" charset="0"/>
                <a:cs typeface="Simplified Arabic" panose="02020603050405020304" pitchFamily="18" charset="-78"/>
              </a:rPr>
              <a:t>يوجه أساسًا نحو الذات, ويسمى أحيانًا بالتركيز الذاتي </a:t>
            </a:r>
            <a:r>
              <a:rPr lang="en-US" sz="4400" dirty="0" smtClean="0">
                <a:effectLst/>
                <a:latin typeface="Simplified Arabic" panose="02020603050405020304" pitchFamily="18" charset="-78"/>
                <a:ea typeface="Calibri" panose="020F0502020204030204" pitchFamily="34" charset="0"/>
                <a:cs typeface="Simplified Arabic" panose="02020603050405020304" pitchFamily="18" charset="-78"/>
              </a:rPr>
              <a:t>Self-Focus</a:t>
            </a:r>
            <a:r>
              <a:rPr lang="ar-SA" sz="4400" dirty="0" smtClean="0">
                <a:effectLst/>
                <a:latin typeface="Simplified Arabic" panose="02020603050405020304" pitchFamily="18" charset="-78"/>
                <a:ea typeface="Calibri" panose="020F0502020204030204" pitchFamily="34" charset="0"/>
                <a:cs typeface="Simplified Arabic" panose="02020603050405020304" pitchFamily="18" charset="-78"/>
              </a:rPr>
              <a:t>  فهو لا يوجه نحو ما يحدث في البيئة.</a:t>
            </a:r>
            <a:endParaRPr lang="ar-IQ" sz="4400" dirty="0" smtClean="0">
              <a:effectLst/>
              <a:latin typeface="Simplified Arabic" panose="02020603050405020304" pitchFamily="18" charset="-78"/>
              <a:ea typeface="Calibri" panose="020F0502020204030204" pitchFamily="34" charset="0"/>
              <a:cs typeface="Simplified Arabic" panose="02020603050405020304" pitchFamily="18" charset="-78"/>
            </a:endParaRPr>
          </a:p>
          <a:p>
            <a:pPr marR="0" lvl="0" algn="just" rtl="1">
              <a:lnSpc>
                <a:spcPct val="115000"/>
              </a:lnSpc>
              <a:spcBef>
                <a:spcPts val="0"/>
              </a:spcBef>
              <a:spcAft>
                <a:spcPts val="0"/>
              </a:spcAft>
              <a:buSzPts val="1600"/>
            </a:pPr>
            <a:endParaRPr lang="en-US" sz="3600" dirty="0" smtClean="0">
              <a:effectLst/>
              <a:latin typeface="Simplified Arabic" panose="02020603050405020304" pitchFamily="18" charset="-78"/>
              <a:ea typeface="Calibri" panose="020F0502020204030204" pitchFamily="34" charset="0"/>
              <a:cs typeface="Simplified Arabic" panose="02020603050405020304" pitchFamily="18" charset="-78"/>
            </a:endParaRPr>
          </a:p>
          <a:p>
            <a:pPr marR="0" lvl="0" algn="just" rtl="1">
              <a:lnSpc>
                <a:spcPct val="115000"/>
              </a:lnSpc>
              <a:spcBef>
                <a:spcPts val="0"/>
              </a:spcBef>
              <a:spcAft>
                <a:spcPts val="1000"/>
              </a:spcAft>
              <a:buSzPts val="1600"/>
            </a:pPr>
            <a:r>
              <a:rPr lang="ar-IQ" sz="3600" b="1" dirty="0" smtClean="0">
                <a:solidFill>
                  <a:srgbClr val="FF0000"/>
                </a:solidFill>
                <a:effectLst/>
                <a:latin typeface="Simplified Arabic" panose="02020603050405020304" pitchFamily="18" charset="-78"/>
                <a:ea typeface="Calibri" panose="020F0502020204030204" pitchFamily="34" charset="0"/>
                <a:cs typeface="Simplified Arabic" panose="02020603050405020304" pitchFamily="18" charset="-78"/>
              </a:rPr>
              <a:t>2-</a:t>
            </a:r>
            <a:r>
              <a:rPr lang="ar-SA" sz="3600" b="1" dirty="0" smtClean="0">
                <a:solidFill>
                  <a:srgbClr val="FF0000"/>
                </a:solidFill>
                <a:effectLst/>
                <a:latin typeface="Simplified Arabic" panose="02020603050405020304" pitchFamily="18" charset="-78"/>
                <a:ea typeface="Calibri" panose="020F0502020204030204" pitchFamily="34" charset="0"/>
                <a:cs typeface="Simplified Arabic" panose="02020603050405020304" pitchFamily="18" charset="-78"/>
              </a:rPr>
              <a:t> </a:t>
            </a:r>
            <a:r>
              <a:rPr lang="ar-SA" sz="4000" b="1" dirty="0" smtClean="0">
                <a:solidFill>
                  <a:srgbClr val="FF0000"/>
                </a:solidFill>
                <a:effectLst/>
                <a:latin typeface="Simplified Arabic" panose="02020603050405020304" pitchFamily="18" charset="-78"/>
                <a:ea typeface="Calibri" panose="020F0502020204030204" pitchFamily="34" charset="0"/>
                <a:cs typeface="Simplified Arabic" panose="02020603050405020304" pitchFamily="18" charset="-78"/>
              </a:rPr>
              <a:t>من خارج الفرد</a:t>
            </a:r>
            <a:r>
              <a:rPr lang="ar-SA" sz="4400" dirty="0" smtClean="0">
                <a:effectLst/>
                <a:latin typeface="Simplified Arabic" panose="02020603050405020304" pitchFamily="18" charset="-78"/>
                <a:ea typeface="Calibri" panose="020F0502020204030204" pitchFamily="34" charset="0"/>
                <a:cs typeface="Simplified Arabic" panose="02020603050405020304" pitchFamily="18" charset="-78"/>
              </a:rPr>
              <a:t>, أي من بيئته المحيطة به, ويسمّى التركيز الخارجي </a:t>
            </a:r>
            <a:r>
              <a:rPr lang="en-US" sz="4400" dirty="0" smtClean="0">
                <a:effectLst/>
                <a:latin typeface="Simplified Arabic" panose="02020603050405020304" pitchFamily="18" charset="-78"/>
                <a:ea typeface="Calibri" panose="020F0502020204030204" pitchFamily="34" charset="0"/>
                <a:cs typeface="Simplified Arabic" panose="02020603050405020304" pitchFamily="18" charset="-78"/>
              </a:rPr>
              <a:t>Internal Focus</a:t>
            </a:r>
            <a:r>
              <a:rPr lang="ar-IQ" sz="4400" dirty="0" smtClean="0">
                <a:effectLst/>
                <a:latin typeface="Simplified Arabic" panose="02020603050405020304" pitchFamily="18" charset="-78"/>
                <a:ea typeface="Calibri" panose="020F0502020204030204" pitchFamily="34" charset="0"/>
                <a:cs typeface="Simplified Arabic" panose="02020603050405020304" pitchFamily="18" charset="-78"/>
              </a:rPr>
              <a:t> والظاهر أنَّ هناك علاقة عكسية بين هذين التركيزين, بمعنى عندما يزداد التركيز نحو الذات أي الإنتباه الداخلي, فإنَّه بالمقابل يقلّ تركيز الإنتباه نحو البيئة أي تركيز الإنتباه الخارجي, والعكس صحيح. </a:t>
            </a:r>
            <a:endParaRPr lang="en-US" sz="3600" dirty="0">
              <a:effectLst/>
              <a:latin typeface="Simplified Arabic" panose="02020603050405020304" pitchFamily="18" charset="-78"/>
              <a:ea typeface="Calibri" panose="020F0502020204030204" pitchFamily="34" charset="0"/>
              <a:cs typeface="Simplified Arabic" panose="02020603050405020304" pitchFamily="18" charset="-78"/>
            </a:endParaRPr>
          </a:p>
        </p:txBody>
      </p:sp>
    </p:spTree>
    <p:extLst>
      <p:ext uri="{BB962C8B-B14F-4D97-AF65-F5344CB8AC3E}">
        <p14:creationId xmlns:p14="http://schemas.microsoft.com/office/powerpoint/2010/main" val="13555802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3031" y="0"/>
            <a:ext cx="12088969" cy="6689011"/>
          </a:xfrm>
          <a:prstGeom prst="rect">
            <a:avLst/>
          </a:prstGeom>
        </p:spPr>
        <p:txBody>
          <a:bodyPr wrap="square">
            <a:spAutoFit/>
          </a:bodyPr>
          <a:lstStyle/>
          <a:p>
            <a:pPr algn="r" rtl="1">
              <a:lnSpc>
                <a:spcPct val="115000"/>
              </a:lnSpc>
              <a:spcAft>
                <a:spcPts val="1000"/>
              </a:spcAft>
            </a:pPr>
            <a:r>
              <a:rPr lang="ar-IQ" sz="3600" b="1" u="sng"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فالعمليات العقلية هي</a:t>
            </a:r>
            <a:r>
              <a:rPr lang="ar-IQ" sz="36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 </a:t>
            </a:r>
            <a:r>
              <a:rPr lang="ar-IQ" sz="3600" dirty="0" smtClean="0">
                <a:effectLst/>
                <a:latin typeface="Calibri" panose="020F0502020204030204" pitchFamily="34" charset="0"/>
                <a:ea typeface="Calibri" panose="020F0502020204030204" pitchFamily="34" charset="0"/>
                <a:cs typeface="Simplified Arabic" panose="02020603050405020304" pitchFamily="18" charset="-78"/>
              </a:rPr>
              <a:t>: </a:t>
            </a:r>
            <a:r>
              <a:rPr lang="ar-IQ" sz="3600" b="1" dirty="0" smtClean="0">
                <a:effectLst/>
                <a:latin typeface="Calibri" panose="020F0502020204030204" pitchFamily="34" charset="0"/>
                <a:ea typeface="Calibri" panose="020F0502020204030204" pitchFamily="34" charset="0"/>
                <a:cs typeface="Simplified Arabic" panose="02020603050405020304" pitchFamily="18" charset="-78"/>
              </a:rPr>
              <a:t>عبارة عن عمليات فسيولوجية عقلية تحدث في الدماغ وتتفاعل مع المحيط وتحول المعلومة من شكل الى اخر وهي غير مرئية اذ انها تلعب دوراً مهماً في حياة الانسان وتسهم في عملية التعلم اذ لا يمكن ان نقوم باي نشاط حركي او معرفي الا عن طريق العمليات العقلية</a:t>
            </a:r>
            <a:r>
              <a:rPr lang="ar-IQ" sz="3600" dirty="0" smtClean="0">
                <a:effectLst/>
                <a:latin typeface="Calibri" panose="020F0502020204030204" pitchFamily="34" charset="0"/>
                <a:ea typeface="Calibri" panose="020F0502020204030204" pitchFamily="34" charset="0"/>
                <a:cs typeface="Simplified Arabic" panose="02020603050405020304" pitchFamily="18" charset="-78"/>
              </a:rPr>
              <a:t> .</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algn="r" rtl="1">
              <a:lnSpc>
                <a:spcPct val="115000"/>
              </a:lnSpc>
              <a:spcAft>
                <a:spcPts val="1000"/>
              </a:spcAft>
            </a:pPr>
            <a:r>
              <a:rPr lang="ar-IQ" sz="3600" b="1" dirty="0" smtClean="0">
                <a:effectLst/>
                <a:latin typeface="Calibri" panose="020F0502020204030204" pitchFamily="34" charset="0"/>
                <a:ea typeface="Calibri" panose="020F0502020204030204" pitchFamily="34" charset="0"/>
                <a:cs typeface="Simplified Arabic" panose="02020603050405020304" pitchFamily="18" charset="-78"/>
              </a:rPr>
              <a:t>المراحل التي تمر بها المعلومات</a:t>
            </a:r>
            <a:r>
              <a:rPr lang="ar-IQ" sz="3600" dirty="0" smtClean="0">
                <a:effectLst/>
                <a:latin typeface="Calibri" panose="020F0502020204030204" pitchFamily="34" charset="0"/>
                <a:ea typeface="Calibri" panose="020F0502020204030204" pitchFamily="34" charset="0"/>
                <a:cs typeface="Simplified Arabic" panose="02020603050405020304" pitchFamily="18" charset="-78"/>
              </a:rPr>
              <a:t> :</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1000"/>
              </a:spcAft>
            </a:pPr>
            <a:r>
              <a:rPr lang="ar-IQ" sz="3600" dirty="0" smtClean="0">
                <a:effectLst/>
                <a:latin typeface="Calibri" panose="020F0502020204030204" pitchFamily="34" charset="0"/>
                <a:ea typeface="Calibri" panose="020F0502020204030204" pitchFamily="34" charset="0"/>
                <a:cs typeface="Simplified Arabic" panose="02020603050405020304" pitchFamily="18" charset="-78"/>
              </a:rPr>
              <a:t>1-دخول المعلومات الى الجهاز العصبي المركزي</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1000"/>
              </a:spcAft>
            </a:pPr>
            <a:r>
              <a:rPr lang="ar-IQ" sz="3600" dirty="0" smtClean="0">
                <a:effectLst/>
                <a:latin typeface="Calibri" panose="020F0502020204030204" pitchFamily="34" charset="0"/>
                <a:ea typeface="Calibri" panose="020F0502020204030204" pitchFamily="34" charset="0"/>
                <a:cs typeface="Simplified Arabic" panose="02020603050405020304" pitchFamily="18" charset="-78"/>
              </a:rPr>
              <a:t>2-تحديد المعلومات ثم البحث في الذاكرة </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1000"/>
              </a:spcAft>
            </a:pPr>
            <a:r>
              <a:rPr lang="ar-IQ" sz="3600" dirty="0" smtClean="0">
                <a:effectLst/>
                <a:latin typeface="Calibri" panose="020F0502020204030204" pitchFamily="34" charset="0"/>
                <a:ea typeface="Calibri" panose="020F0502020204030204" pitchFamily="34" charset="0"/>
                <a:cs typeface="Simplified Arabic" panose="02020603050405020304" pitchFamily="18" charset="-78"/>
              </a:rPr>
              <a:t>3-التفاعل واتخاذ القرار</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algn="r" rtl="1">
              <a:spcAft>
                <a:spcPts val="1000"/>
              </a:spcAft>
            </a:pPr>
            <a:r>
              <a:rPr lang="ar-IQ" sz="3600" dirty="0" smtClean="0">
                <a:effectLst/>
                <a:latin typeface="Calibri" panose="020F0502020204030204" pitchFamily="34" charset="0"/>
                <a:ea typeface="Calibri" panose="020F0502020204030204" pitchFamily="34" charset="0"/>
                <a:cs typeface="Simplified Arabic" panose="02020603050405020304" pitchFamily="18" charset="-78"/>
              </a:rPr>
              <a:t>4-تنفيذ القرار عن طريق اشارات حسية من الجهاز العصبي المركزي الى الجهاز العصبي المحيطي.</a:t>
            </a:r>
            <a:r>
              <a:rPr lang="ar-SA" sz="3600" b="1" dirty="0" smtClean="0">
                <a:effectLst/>
                <a:latin typeface="Calibri" panose="020F0502020204030204" pitchFamily="34" charset="0"/>
                <a:ea typeface="Calibri" panose="020F0502020204030204" pitchFamily="34" charset="0"/>
                <a:cs typeface="Simplified Arabic" panose="02020603050405020304" pitchFamily="18" charset="-78"/>
              </a:rPr>
              <a:t>   </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935334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90152"/>
            <a:ext cx="12192000" cy="7022435"/>
          </a:xfrm>
          <a:prstGeom prst="rect">
            <a:avLst/>
          </a:prstGeom>
        </p:spPr>
        <p:txBody>
          <a:bodyPr wrap="square">
            <a:spAutoFit/>
          </a:bodyPr>
          <a:lstStyle/>
          <a:p>
            <a:pPr algn="just" rtl="1">
              <a:lnSpc>
                <a:spcPct val="115000"/>
              </a:lnSpc>
              <a:spcAft>
                <a:spcPts val="1000"/>
              </a:spcAft>
            </a:pPr>
            <a:r>
              <a:rPr lang="ar-IQ" sz="1600" dirty="0" smtClean="0">
                <a:effectLst/>
                <a:latin typeface="Calibri" panose="020F0502020204030204" pitchFamily="34" charset="0"/>
                <a:ea typeface="Calibri" panose="020F0502020204030204" pitchFamily="34" charset="0"/>
                <a:cs typeface="Simplified Arabic" panose="02020603050405020304" pitchFamily="18" charset="-78"/>
              </a:rPr>
              <a:t> </a:t>
            </a:r>
            <a:r>
              <a:rPr lang="ar-SA" sz="4000" b="1" dirty="0" smtClean="0">
                <a:effectLst/>
                <a:latin typeface="Calibri" panose="020F0502020204030204" pitchFamily="34" charset="0"/>
                <a:ea typeface="Calibri" panose="020F0502020204030204" pitchFamily="34" charset="0"/>
                <a:cs typeface="Simplified Arabic" panose="02020603050405020304" pitchFamily="18" charset="-78"/>
              </a:rPr>
              <a:t>3- ردّ الفعل الحركي   </a:t>
            </a:r>
            <a:r>
              <a:rPr lang="en-US" sz="4000" b="1" dirty="0" smtClean="0">
                <a:effectLst/>
                <a:latin typeface="Simplified Arabic" panose="02020603050405020304" pitchFamily="18" charset="-78"/>
                <a:ea typeface="Calibri" panose="020F0502020204030204" pitchFamily="34" charset="0"/>
                <a:cs typeface="Arial" panose="020B0604020202020204" pitchFamily="34" charset="0"/>
              </a:rPr>
              <a:t>Reaction Time </a:t>
            </a:r>
            <a:r>
              <a:rPr lang="en-US" sz="4000" b="1" dirty="0" smtClean="0">
                <a:solidFill>
                  <a:srgbClr val="666666"/>
                </a:solidFill>
                <a:effectLst/>
                <a:latin typeface="Simplified Arabic" panose="02020603050405020304" pitchFamily="18" charset="-78"/>
                <a:ea typeface="Calibri" panose="020F0502020204030204" pitchFamily="34" charset="0"/>
                <a:cs typeface="Arial" panose="020B0604020202020204" pitchFamily="34" charset="0"/>
              </a:rPr>
              <a:t> </a:t>
            </a:r>
            <a:r>
              <a:rPr lang="ar-SA" sz="4000" b="1" dirty="0" smtClean="0">
                <a:solidFill>
                  <a:srgbClr val="666666"/>
                </a:solidFill>
                <a:effectLst/>
                <a:latin typeface="Calibri" panose="020F0502020204030204" pitchFamily="34" charset="0"/>
                <a:ea typeface="Times New Roman" panose="02020603050405020304" pitchFamily="18" charset="0"/>
                <a:cs typeface="Simplified Arabic" panose="02020603050405020304" pitchFamily="18" charset="-78"/>
              </a:rPr>
              <a:t>  </a:t>
            </a:r>
            <a:r>
              <a:rPr lang="en-US" sz="4000" b="1" dirty="0" smtClean="0">
                <a:solidFill>
                  <a:srgbClr val="666666"/>
                </a:solidFill>
                <a:effectLst/>
                <a:latin typeface="Simplified Arabic" panose="02020603050405020304" pitchFamily="18" charset="-78"/>
                <a:ea typeface="Times New Roman" panose="02020603050405020304" pitchFamily="18" charset="0"/>
                <a:cs typeface="Arial" panose="020B0604020202020204" pitchFamily="34" charset="0"/>
              </a:rPr>
              <a:t>  </a:t>
            </a:r>
            <a:endParaRPr lang="en-US" sz="32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r>
              <a:rPr lang="ar-SA" sz="4400" b="1" dirty="0" smtClean="0">
                <a:effectLst/>
                <a:ea typeface="Calibri" panose="020F0502020204030204" pitchFamily="34" charset="0"/>
                <a:cs typeface="Simplified Arabic" panose="02020603050405020304" pitchFamily="18" charset="-78"/>
              </a:rPr>
              <a:t>   </a:t>
            </a:r>
            <a:r>
              <a:rPr lang="ar-SA" sz="4000" b="1" dirty="0" smtClean="0">
                <a:solidFill>
                  <a:srgbClr val="FF0000"/>
                </a:solidFill>
                <a:effectLst/>
                <a:ea typeface="Calibri" panose="020F0502020204030204" pitchFamily="34" charset="0"/>
                <a:cs typeface="Simplified Arabic" panose="02020603050405020304" pitchFamily="18" charset="-78"/>
              </a:rPr>
              <a:t>ردّ الفعل هو إدراك سريع لفهم الواجب الحركي للقيام بتنفيذه، أي قدرة الفرد على الإستجابة لمثيرات المحيط التي يتمّ استلامها من قبل الأجهزة الحسية</a:t>
            </a:r>
            <a:r>
              <a:rPr lang="ar-IQ" sz="4000" dirty="0">
                <a:ea typeface="Calibri" panose="020F0502020204030204" pitchFamily="34" charset="0"/>
                <a:cs typeface="Simplified Arabic" panose="02020603050405020304" pitchFamily="18" charset="-78"/>
              </a:rPr>
              <a:t>.</a:t>
            </a:r>
            <a:endParaRPr lang="ar-IQ" sz="4000" dirty="0" smtClean="0">
              <a:effectLst/>
              <a:ea typeface="Calibri" panose="020F0502020204030204" pitchFamily="34" charset="0"/>
              <a:cs typeface="Simplified Arabic" panose="02020603050405020304" pitchFamily="18" charset="-78"/>
            </a:endParaRPr>
          </a:p>
          <a:p>
            <a:pPr algn="r" rtl="1"/>
            <a:r>
              <a:rPr lang="ar-SA" sz="4000" dirty="0" smtClean="0">
                <a:effectLst/>
                <a:ea typeface="Calibri" panose="020F0502020204030204" pitchFamily="34" charset="0"/>
                <a:cs typeface="Simplified Arabic" panose="02020603050405020304" pitchFamily="18" charset="-78"/>
              </a:rPr>
              <a:t> أمّا زمن ردّ الفعل </a:t>
            </a:r>
            <a:r>
              <a:rPr lang="ar-SA" sz="4000" b="1" dirty="0" smtClean="0">
                <a:solidFill>
                  <a:srgbClr val="FF0000"/>
                </a:solidFill>
                <a:effectLst/>
                <a:ea typeface="Calibri" panose="020F0502020204030204" pitchFamily="34" charset="0"/>
                <a:cs typeface="Simplified Arabic" panose="02020603050405020304" pitchFamily="18" charset="-78"/>
              </a:rPr>
              <a:t>فهو الفترة الزمنية المحصورة مابين إنتقال المثير من الحواس إلى الدماغ وإلى أول مظهر من مظاهر الحركة</a:t>
            </a:r>
            <a:r>
              <a:rPr lang="ar-SA" sz="4400" dirty="0" smtClean="0">
                <a:effectLst/>
                <a:ea typeface="Calibri" panose="020F0502020204030204" pitchFamily="34" charset="0"/>
                <a:cs typeface="Simplified Arabic" panose="02020603050405020304" pitchFamily="18" charset="-78"/>
              </a:rPr>
              <a:t>، كما يعرّف على أنّه </a:t>
            </a:r>
            <a:r>
              <a:rPr lang="ar-SA" sz="4400" dirty="0" smtClean="0">
                <a:solidFill>
                  <a:srgbClr val="FF0000"/>
                </a:solidFill>
                <a:effectLst/>
                <a:ea typeface="Calibri" panose="020F0502020204030204" pitchFamily="34" charset="0"/>
                <a:cs typeface="Simplified Arabic" panose="02020603050405020304" pitchFamily="18" charset="-78"/>
              </a:rPr>
              <a:t>الفترة الزمنية المحصورة منذ لحظة دخول المثير عن طريق الحواس إلى أول إشارة لحركة الألياف العضلية</a:t>
            </a:r>
            <a:r>
              <a:rPr lang="ar-SA" sz="4400" dirty="0" smtClean="0">
                <a:effectLst/>
                <a:ea typeface="Calibri" panose="020F0502020204030204" pitchFamily="34" charset="0"/>
                <a:cs typeface="Simplified Arabic" panose="02020603050405020304" pitchFamily="18" charset="-78"/>
              </a:rPr>
              <a:t>, أمّا سرعة ردّ الفعل الحركي فتُعد من أنواع السرعة التي لها أهمية خاصة في بداية المهارات أو الحركات، </a:t>
            </a:r>
            <a:endParaRPr lang="en-US" sz="4400" dirty="0"/>
          </a:p>
        </p:txBody>
      </p:sp>
    </p:spTree>
    <p:extLst>
      <p:ext uri="{BB962C8B-B14F-4D97-AF65-F5344CB8AC3E}">
        <p14:creationId xmlns:p14="http://schemas.microsoft.com/office/powerpoint/2010/main" val="22590852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296339"/>
          </a:xfrm>
          <a:prstGeom prst="rect">
            <a:avLst/>
          </a:prstGeom>
        </p:spPr>
        <p:txBody>
          <a:bodyPr wrap="square">
            <a:spAutoFit/>
          </a:bodyPr>
          <a:lstStyle/>
          <a:p>
            <a:pPr algn="just" rtl="1">
              <a:lnSpc>
                <a:spcPct val="115000"/>
              </a:lnSpc>
              <a:spcAft>
                <a:spcPts val="1000"/>
              </a:spcAft>
            </a:pPr>
            <a:r>
              <a:rPr lang="ar-SA" sz="4400" dirty="0" smtClean="0">
                <a:effectLst/>
                <a:latin typeface="Calibri" panose="020F0502020204030204" pitchFamily="34" charset="0"/>
                <a:ea typeface="Calibri" panose="020F0502020204030204" pitchFamily="34" charset="0"/>
                <a:cs typeface="Simplified Arabic" panose="02020603050405020304" pitchFamily="18" charset="-78"/>
              </a:rPr>
              <a:t>إذ إنَّ سرعة انطلاق اللاعب في بداية السباق لها تأثيرها النفسي على المتسابقين, غير أنَّه يجب التذكير إلى أنَّه ليس بالضرورة أن ترتبط سرعة ردّ الفعل بباقي أنواع السرعة الأخرى, فقد يكون لدى اللاعب مستوى جيد لسرعة ردّ الفعل في حين تكون لديه السرعة الحركية أو سرعة التردّد الحركي (الإنتقالية) بطيئة أو قد يكون العكس, حيث أنَّ الأداء في مسابقات السرعة يتطلب تطوير جميع أنواع السرعة، فإنَّ التركيز على تنمية كلّ نوع وقياسه يعد الطريقة الأفضل لتطوير السرعة, </a:t>
            </a:r>
            <a:r>
              <a:rPr lang="ar-IQ" sz="4400" dirty="0" smtClean="0">
                <a:effectLst/>
                <a:latin typeface="Calibri" panose="020F0502020204030204" pitchFamily="34" charset="0"/>
                <a:ea typeface="Arial Unicode MS" panose="020B0604020202020204" pitchFamily="34" charset="-128"/>
                <a:cs typeface="Simplified Arabic" panose="02020603050405020304" pitchFamily="18" charset="-78"/>
              </a:rPr>
              <a:t>وثمّةَ نوعان لسرعة ردّ الفعل هما: </a:t>
            </a:r>
            <a:endParaRPr lang="en-US" sz="3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26884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863417"/>
          </a:xfrm>
          <a:prstGeom prst="rect">
            <a:avLst/>
          </a:prstGeom>
        </p:spPr>
        <p:txBody>
          <a:bodyPr wrap="square">
            <a:spAutoFit/>
          </a:bodyPr>
          <a:lstStyle/>
          <a:p>
            <a:pPr marL="342900" lvl="0" indent="-342900" algn="just" rtl="1">
              <a:buFont typeface="+mj-lt"/>
              <a:buAutoNum type="arabicPeriod"/>
            </a:pPr>
            <a:r>
              <a:rPr lang="ar-IQ" sz="4000" b="1" dirty="0" smtClean="0">
                <a:effectLst/>
                <a:latin typeface="Simplified Arabic" panose="02020603050405020304" pitchFamily="18" charset="-78"/>
                <a:ea typeface="Arial Unicode MS" panose="020B0604020202020204" pitchFamily="34" charset="-128"/>
                <a:cs typeface="Simplified Arabic" panose="02020603050405020304" pitchFamily="18" charset="-78"/>
              </a:rPr>
              <a:t> </a:t>
            </a:r>
            <a:r>
              <a:rPr lang="ar-IQ" sz="3600" b="1" dirty="0" smtClean="0">
                <a:solidFill>
                  <a:srgbClr val="FF0000"/>
                </a:solidFill>
                <a:effectLst/>
                <a:latin typeface="Simplified Arabic" panose="02020603050405020304" pitchFamily="18" charset="-78"/>
                <a:ea typeface="Arial Unicode MS" panose="020B0604020202020204" pitchFamily="34" charset="-128"/>
                <a:cs typeface="Simplified Arabic" panose="02020603050405020304" pitchFamily="18" charset="-78"/>
              </a:rPr>
              <a:t>سرعة ردّ الفعل البسيط </a:t>
            </a:r>
            <a:r>
              <a:rPr lang="en-GB" sz="3600" b="1" dirty="0" smtClean="0">
                <a:solidFill>
                  <a:srgbClr val="FF0000"/>
                </a:solidFill>
                <a:effectLst/>
                <a:latin typeface="Simplified Arabic" panose="02020603050405020304" pitchFamily="18" charset="-78"/>
                <a:ea typeface="Arial Unicode MS" panose="020B0604020202020204" pitchFamily="34" charset="-128"/>
                <a:cs typeface="Simplified Arabic" panose="02020603050405020304" pitchFamily="18" charset="-78"/>
              </a:rPr>
              <a:t>Simple Reaction Speed</a:t>
            </a:r>
            <a:r>
              <a:rPr lang="ar-IQ" sz="3600" b="1" dirty="0" smtClean="0">
                <a:solidFill>
                  <a:srgbClr val="FF0000"/>
                </a:solidFill>
                <a:effectLst/>
                <a:latin typeface="Simplified Arabic" panose="02020603050405020304" pitchFamily="18" charset="-78"/>
                <a:ea typeface="Arial Unicode MS" panose="020B0604020202020204" pitchFamily="34" charset="-128"/>
                <a:cs typeface="Simplified Arabic" panose="02020603050405020304" pitchFamily="18" charset="-78"/>
              </a:rPr>
              <a:t>: </a:t>
            </a:r>
          </a:p>
          <a:p>
            <a:pPr lvl="0" algn="just" rtl="1"/>
            <a:r>
              <a:rPr lang="ar-IQ" sz="4000" dirty="0" smtClean="0">
                <a:effectLst/>
                <a:latin typeface="Simplified Arabic" panose="02020603050405020304" pitchFamily="18" charset="-78"/>
                <a:ea typeface="Arial Unicode MS" panose="020B0604020202020204" pitchFamily="34" charset="-128"/>
                <a:cs typeface="Simplified Arabic" panose="02020603050405020304" pitchFamily="18" charset="-78"/>
              </a:rPr>
              <a:t>وتعني أنَّ الرياضي يعرف مسبقًا نوع المثير المتوقع وفي الوقت نفسه يكون لديه الإستعداد للإجابة على ذلك المثير، كما البدء في فعاليات ركض المسافات القصيرة والسباحة حيث يكون الإيعاز معروفًا للعدّاء بصورة مسبقة ويأتي المثير هنا عن طريق حاسة السّمع.  </a:t>
            </a:r>
            <a:endParaRPr lang="en-US" sz="4000" dirty="0" smtClean="0">
              <a:effectLst/>
              <a:latin typeface="Simplified Arabic" panose="02020603050405020304" pitchFamily="18" charset="-78"/>
              <a:ea typeface="Arial Unicode MS" panose="020B0604020202020204" pitchFamily="34" charset="-128"/>
              <a:cs typeface="Simplified Arabic" panose="02020603050405020304" pitchFamily="18" charset="-78"/>
            </a:endParaRPr>
          </a:p>
          <a:p>
            <a:pPr marL="342900" lvl="0" indent="-342900" algn="just" rtl="1">
              <a:buFont typeface="+mj-lt"/>
              <a:buAutoNum type="arabicPeriod"/>
            </a:pPr>
            <a:r>
              <a:rPr lang="ar-IQ" sz="4000" b="1" dirty="0" smtClean="0">
                <a:effectLst/>
                <a:latin typeface="Simplified Arabic" panose="02020603050405020304" pitchFamily="18" charset="-78"/>
                <a:ea typeface="Arial Unicode MS" panose="020B0604020202020204" pitchFamily="34" charset="-128"/>
                <a:cs typeface="Simplified Arabic" panose="02020603050405020304" pitchFamily="18" charset="-78"/>
              </a:rPr>
              <a:t> </a:t>
            </a:r>
            <a:r>
              <a:rPr lang="ar-IQ" sz="3600" b="1" dirty="0" smtClean="0">
                <a:solidFill>
                  <a:srgbClr val="FF0000"/>
                </a:solidFill>
                <a:effectLst/>
                <a:latin typeface="Simplified Arabic" panose="02020603050405020304" pitchFamily="18" charset="-78"/>
                <a:ea typeface="Arial Unicode MS" panose="020B0604020202020204" pitchFamily="34" charset="-128"/>
                <a:cs typeface="Simplified Arabic" panose="02020603050405020304" pitchFamily="18" charset="-78"/>
              </a:rPr>
              <a:t>سرعة ردّ الفعل المركّب </a:t>
            </a:r>
            <a:r>
              <a:rPr lang="ar-IQ" sz="3600" dirty="0" smtClean="0">
                <a:solidFill>
                  <a:srgbClr val="FF0000"/>
                </a:solidFill>
                <a:effectLst/>
                <a:latin typeface="Simplified Arabic" panose="02020603050405020304" pitchFamily="18" charset="-78"/>
                <a:ea typeface="Arial Unicode MS" panose="020B0604020202020204" pitchFamily="34" charset="-128"/>
                <a:cs typeface="Simplified Arabic" panose="02020603050405020304" pitchFamily="18" charset="-78"/>
              </a:rPr>
              <a:t> </a:t>
            </a:r>
            <a:r>
              <a:rPr lang="en-GB" sz="3600" b="1" dirty="0" smtClean="0">
                <a:solidFill>
                  <a:srgbClr val="FF0000"/>
                </a:solidFill>
                <a:effectLst/>
                <a:latin typeface="Simplified Arabic" panose="02020603050405020304" pitchFamily="18" charset="-78"/>
                <a:ea typeface="Arial Unicode MS" panose="020B0604020202020204" pitchFamily="34" charset="-128"/>
                <a:cs typeface="Simplified Arabic" panose="02020603050405020304" pitchFamily="18" charset="-78"/>
              </a:rPr>
              <a:t>Complex Reaction Speed</a:t>
            </a:r>
            <a:r>
              <a:rPr lang="ar-IQ" sz="3600" b="1" dirty="0" smtClean="0">
                <a:solidFill>
                  <a:srgbClr val="FF0000"/>
                </a:solidFill>
                <a:effectLst/>
                <a:latin typeface="Simplified Arabic" panose="02020603050405020304" pitchFamily="18" charset="-78"/>
                <a:ea typeface="Arial Unicode MS" panose="020B0604020202020204" pitchFamily="34" charset="-128"/>
                <a:cs typeface="Simplified Arabic" panose="02020603050405020304" pitchFamily="18" charset="-78"/>
              </a:rPr>
              <a:t>:</a:t>
            </a:r>
          </a:p>
          <a:p>
            <a:pPr lvl="0" algn="just" rtl="1"/>
            <a:r>
              <a:rPr lang="ar-IQ" sz="3600" b="1" dirty="0" smtClean="0">
                <a:solidFill>
                  <a:srgbClr val="FF0000"/>
                </a:solidFill>
                <a:effectLst/>
                <a:latin typeface="Simplified Arabic" panose="02020603050405020304" pitchFamily="18" charset="-78"/>
                <a:ea typeface="Arial Unicode MS" panose="020B0604020202020204" pitchFamily="34" charset="-128"/>
                <a:cs typeface="Simplified Arabic" panose="02020603050405020304" pitchFamily="18" charset="-78"/>
              </a:rPr>
              <a:t> </a:t>
            </a:r>
            <a:r>
              <a:rPr lang="ar-IQ" sz="4000" dirty="0" smtClean="0">
                <a:effectLst/>
                <a:latin typeface="Simplified Arabic" panose="02020603050405020304" pitchFamily="18" charset="-78"/>
                <a:ea typeface="Arial Unicode MS" panose="020B0604020202020204" pitchFamily="34" charset="-128"/>
                <a:cs typeface="Simplified Arabic" panose="02020603050405020304" pitchFamily="18" charset="-78"/>
              </a:rPr>
              <a:t>وهذا النوع من الإستجابة يكون المثير غير معروف للاعب بصورة مسبقة كما هو الحال في الألعاب الجماعية ككرة القدم والسلّة واليد إذ تكون المناولة أو الإستقبال للكرة بصورة مفاجئة واللاعب لم يكن لديه فترة تحضيرية، ويأتي المثير الحركي هنا عن طريق حاسة البصر طبقًا للمواقف المتغيرة في كلّ لحظة خلال اللعب.</a:t>
            </a:r>
            <a:endParaRPr lang="en-US" sz="4000" dirty="0">
              <a:effectLst/>
              <a:latin typeface="Simplified Arabic" panose="02020603050405020304" pitchFamily="18" charset="-78"/>
              <a:ea typeface="Arial Unicode MS" panose="020B0604020202020204" pitchFamily="34" charset="-128"/>
              <a:cs typeface="Simplified Arabic" panose="02020603050405020304" pitchFamily="18" charset="-78"/>
            </a:endParaRPr>
          </a:p>
        </p:txBody>
      </p:sp>
    </p:spTree>
    <p:extLst>
      <p:ext uri="{BB962C8B-B14F-4D97-AF65-F5344CB8AC3E}">
        <p14:creationId xmlns:p14="http://schemas.microsoft.com/office/powerpoint/2010/main" val="4864320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7038337"/>
          </a:xfrm>
          <a:prstGeom prst="rect">
            <a:avLst/>
          </a:prstGeom>
        </p:spPr>
        <p:txBody>
          <a:bodyPr wrap="square">
            <a:spAutoFit/>
          </a:bodyPr>
          <a:lstStyle/>
          <a:p>
            <a:pPr algn="just" rtl="1">
              <a:lnSpc>
                <a:spcPct val="115000"/>
              </a:lnSpc>
              <a:spcAft>
                <a:spcPts val="1000"/>
              </a:spcAft>
            </a:pPr>
            <a:r>
              <a:rPr lang="ar-IQ" sz="3600" b="1" dirty="0" smtClean="0">
                <a:solidFill>
                  <a:srgbClr val="FF0000"/>
                </a:solidFill>
                <a:effectLst/>
                <a:latin typeface="Calibri" panose="020F0502020204030204" pitchFamily="34" charset="0"/>
                <a:ea typeface="Arial Unicode MS" panose="020B0604020202020204" pitchFamily="34" charset="-128"/>
                <a:cs typeface="Simplified Arabic" panose="02020603050405020304" pitchFamily="18" charset="-78"/>
              </a:rPr>
              <a:t>سرعة الإستجابة وزمن ردّ الفعل  </a:t>
            </a:r>
            <a:r>
              <a:rPr lang="en-GB" sz="3600" b="1" dirty="0" smtClean="0">
                <a:solidFill>
                  <a:srgbClr val="FF0000"/>
                </a:solidFill>
                <a:effectLst/>
                <a:latin typeface="Simplified Arabic" panose="02020603050405020304" pitchFamily="18" charset="-78"/>
                <a:ea typeface="Arial Unicode MS" panose="020B0604020202020204" pitchFamily="34" charset="-128"/>
                <a:cs typeface="Arial" panose="020B0604020202020204" pitchFamily="34" charset="0"/>
              </a:rPr>
              <a:t>Response Speed and Reaction Time</a:t>
            </a:r>
            <a:endParaRPr lang="en-US" sz="28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IQ" sz="3600" dirty="0" smtClean="0">
                <a:effectLst/>
                <a:latin typeface="Calibri" panose="020F0502020204030204" pitchFamily="34" charset="0"/>
                <a:ea typeface="Arial Unicode MS" panose="020B0604020202020204" pitchFamily="34" charset="-128"/>
                <a:cs typeface="Simplified Arabic" panose="02020603050405020304" pitchFamily="18" charset="-78"/>
              </a:rPr>
              <a:t>   يقف ردّ الفعل عند تلك العمليات العصبية من لحظة ظهور المثير حتى بداية الحركة بينما نجد الإستجابة الحركية تمتد إلى العمليات الحركية, ولذا نجد أنَّ </a:t>
            </a:r>
            <a:r>
              <a:rPr lang="ar-IQ" sz="3600" dirty="0" smtClean="0">
                <a:solidFill>
                  <a:srgbClr val="FF0000"/>
                </a:solidFill>
                <a:effectLst/>
                <a:latin typeface="Calibri" panose="020F0502020204030204" pitchFamily="34" charset="0"/>
                <a:ea typeface="Arial Unicode MS" panose="020B0604020202020204" pitchFamily="34" charset="-128"/>
                <a:cs typeface="Simplified Arabic" panose="02020603050405020304" pitchFamily="18" charset="-78"/>
              </a:rPr>
              <a:t>زمن الإستجابة هو مجموع ردّ الفعل وزمن الحركة</a:t>
            </a:r>
            <a:r>
              <a:rPr lang="ar-IQ" sz="3600" dirty="0" smtClean="0">
                <a:effectLst/>
                <a:latin typeface="Calibri" panose="020F0502020204030204" pitchFamily="34" charset="0"/>
                <a:ea typeface="Arial Unicode MS" panose="020B0604020202020204" pitchFamily="34" charset="-128"/>
                <a:cs typeface="Simplified Arabic" panose="02020603050405020304" pitchFamily="18" charset="-78"/>
              </a:rPr>
              <a:t>, وهو الوقت الكلّي منذ ظهور المثير حتى إنهاء الأداء، أمّا زمن الرجع فيعرف بأنَّه الوقت الذي ينقضي ما بين ظهور المثير وبدء ظهور الإستجابة ولذا يمكن القول إنَّ زمن الرجع يترادف مع زمن ردّ الفعل وكلاهما عمليات عصبية داخلية, أما ردّ الفعل الحركي فهو إصطلاح يشمل ردّ الفعل زائدًا الحركة أي يتساوى مع الإستجابة والإختلاف لا يَحمل إختلافًا جوهريًّا في النظرة الوظيفية لهما, </a:t>
            </a:r>
            <a:endParaRPr lang="en-US" sz="28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IQ" dirty="0" smtClean="0">
                <a:effectLst/>
                <a:latin typeface="Calibri" panose="020F0502020204030204" pitchFamily="34" charset="0"/>
                <a:ea typeface="Arial Unicode MS" panose="020B0604020202020204" pitchFamily="34" charset="-128"/>
                <a:cs typeface="Simplified Arabic" panose="02020603050405020304" pitchFamily="18" charset="-78"/>
              </a:rPr>
              <a:t> </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971660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664389"/>
          </a:xfrm>
          <a:prstGeom prst="rect">
            <a:avLst/>
          </a:prstGeom>
        </p:spPr>
        <p:txBody>
          <a:bodyPr wrap="square">
            <a:spAutoFit/>
          </a:bodyPr>
          <a:lstStyle/>
          <a:p>
            <a:pPr algn="just" rtl="1">
              <a:lnSpc>
                <a:spcPct val="115000"/>
              </a:lnSpc>
              <a:spcAft>
                <a:spcPts val="1000"/>
              </a:spcAft>
            </a:pPr>
            <a:r>
              <a:rPr lang="ar-SA" sz="54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أقسام العمليات العقلية :</a:t>
            </a:r>
            <a:r>
              <a:rPr lang="ar-SA" sz="5400" dirty="0" smtClean="0">
                <a:effectLst/>
                <a:latin typeface="Calibri" panose="020F0502020204030204" pitchFamily="34" charset="0"/>
                <a:ea typeface="Calibri" panose="020F0502020204030204" pitchFamily="34" charset="0"/>
                <a:cs typeface="Simplified Arabic" panose="02020603050405020304" pitchFamily="18" charset="-78"/>
              </a:rPr>
              <a:t>  </a:t>
            </a:r>
            <a:endParaRPr lang="ar-IQ" sz="5400" dirty="0" smtClean="0">
              <a:effectLst/>
              <a:latin typeface="Calibri" panose="020F0502020204030204" pitchFamily="34" charset="0"/>
              <a:ea typeface="Calibri" panose="020F0502020204030204" pitchFamily="34" charset="0"/>
              <a:cs typeface="Simplified Arabic" panose="02020603050405020304" pitchFamily="18" charset="-78"/>
            </a:endParaRPr>
          </a:p>
          <a:p>
            <a:pPr algn="just" rtl="1">
              <a:lnSpc>
                <a:spcPct val="115000"/>
              </a:lnSpc>
              <a:spcAft>
                <a:spcPts val="1000"/>
              </a:spcAft>
            </a:pPr>
            <a:r>
              <a:rPr lang="ar-SA" sz="54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 العمليات العقلية في علم الحركة تقسم إلى قسمين هما:</a:t>
            </a:r>
            <a:endParaRPr lang="en-US" sz="44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gn="just" rtl="1"/>
            <a:r>
              <a:rPr lang="ar-SA" sz="5400" dirty="0" smtClean="0">
                <a:effectLst/>
                <a:cs typeface="Simplified Arabic" panose="02020603050405020304" pitchFamily="18" charset="-78"/>
              </a:rPr>
              <a:t>1-</a:t>
            </a:r>
            <a:r>
              <a:rPr lang="ar-SA" sz="5400" b="1" dirty="0" smtClean="0">
                <a:effectLst/>
                <a:cs typeface="Simplified Arabic" panose="02020603050405020304" pitchFamily="18" charset="-78"/>
              </a:rPr>
              <a:t>العمليات العقلية للفعل الحركي</a:t>
            </a:r>
            <a:r>
              <a:rPr lang="ar-SA" sz="5400" dirty="0" smtClean="0">
                <a:effectLst/>
                <a:cs typeface="Simplified Arabic" panose="02020603050405020304" pitchFamily="18" charset="-78"/>
              </a:rPr>
              <a:t>: وتتضمّن </a:t>
            </a:r>
            <a:r>
              <a:rPr lang="ar-SA" sz="5400" b="1" dirty="0" smtClean="0">
                <a:solidFill>
                  <a:srgbClr val="FF0000"/>
                </a:solidFill>
                <a:effectLst/>
                <a:cs typeface="Simplified Arabic" panose="02020603050405020304" pitchFamily="18" charset="-78"/>
              </a:rPr>
              <a:t>(الإنتباه, والتركيز, وردّ الفعل الحركي).</a:t>
            </a:r>
            <a:endParaRPr lang="ar-IQ" sz="5400" b="1" dirty="0" smtClean="0">
              <a:solidFill>
                <a:srgbClr val="FF0000"/>
              </a:solidFill>
              <a:effectLst/>
              <a:cs typeface="Simplified Arabic" panose="02020603050405020304" pitchFamily="18" charset="-78"/>
            </a:endParaRPr>
          </a:p>
          <a:p>
            <a:pPr algn="just" rtl="1"/>
            <a:endParaRPr lang="en-US" sz="5400" dirty="0" smtClean="0">
              <a:effectLst/>
            </a:endParaRPr>
          </a:p>
          <a:p>
            <a:pPr algn="just" rtl="1">
              <a:lnSpc>
                <a:spcPct val="115000"/>
              </a:lnSpc>
              <a:spcAft>
                <a:spcPts val="1000"/>
              </a:spcAft>
            </a:pPr>
            <a:r>
              <a:rPr lang="ar-SA" sz="5400" b="1" dirty="0" smtClean="0">
                <a:effectLst/>
                <a:latin typeface="Calibri" panose="020F0502020204030204" pitchFamily="34" charset="0"/>
                <a:ea typeface="Calibri" panose="020F0502020204030204" pitchFamily="34" charset="0"/>
                <a:cs typeface="Simplified Arabic" panose="02020603050405020304" pitchFamily="18" charset="-78"/>
              </a:rPr>
              <a:t>2-العمليات العقلية للفعل الكامن</a:t>
            </a:r>
            <a:r>
              <a:rPr lang="ar-SA" sz="5400" dirty="0" smtClean="0">
                <a:effectLst/>
                <a:latin typeface="Calibri" panose="020F0502020204030204" pitchFamily="34" charset="0"/>
                <a:ea typeface="Calibri" panose="020F0502020204030204" pitchFamily="34" charset="0"/>
                <a:cs typeface="Simplified Arabic" panose="02020603050405020304" pitchFamily="18" charset="-78"/>
              </a:rPr>
              <a:t>: وتتضمّن </a:t>
            </a:r>
            <a:r>
              <a:rPr lang="ar-SA" sz="54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(الإدراك, والتصوّر, والخيال الحركي</a:t>
            </a:r>
            <a:r>
              <a:rPr lang="ar-SA" sz="54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 </a:t>
            </a:r>
            <a:r>
              <a:rPr lang="ar-SA" sz="54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(الإبداع), والتفكير).</a:t>
            </a:r>
            <a:endParaRPr lang="en-US" sz="44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53915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696192"/>
          </a:xfrm>
          <a:prstGeom prst="rect">
            <a:avLst/>
          </a:prstGeom>
        </p:spPr>
        <p:txBody>
          <a:bodyPr wrap="square">
            <a:spAutoFit/>
          </a:bodyPr>
          <a:lstStyle/>
          <a:p>
            <a:pPr algn="r" rtl="1">
              <a:lnSpc>
                <a:spcPct val="115000"/>
              </a:lnSpc>
              <a:spcAft>
                <a:spcPts val="1000"/>
              </a:spcAft>
            </a:pPr>
            <a:r>
              <a:rPr lang="ar-SA" sz="32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1- الإنتباه</a:t>
            </a:r>
            <a:r>
              <a:rPr lang="ar-SA" sz="32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  </a:t>
            </a:r>
            <a:r>
              <a:rPr lang="en-US" sz="3200" b="1" dirty="0" smtClean="0">
                <a:solidFill>
                  <a:srgbClr val="FF0000"/>
                </a:solidFill>
                <a:effectLst/>
                <a:latin typeface="Simplified Arabic" panose="02020603050405020304" pitchFamily="18" charset="-78"/>
                <a:ea typeface="Calibri" panose="020F0502020204030204" pitchFamily="34" charset="0"/>
                <a:cs typeface="Arial" panose="020B0604020202020204" pitchFamily="34" charset="0"/>
              </a:rPr>
              <a:t>Attention</a:t>
            </a:r>
            <a:endParaRPr lang="en-US" sz="24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r>
              <a:rPr lang="ar-SA" sz="3200" dirty="0" smtClean="0">
                <a:effectLst/>
                <a:ea typeface="Calibri" panose="020F0502020204030204" pitchFamily="34" charset="0"/>
                <a:cs typeface="Simplified Arabic" panose="02020603050405020304" pitchFamily="18" charset="-78"/>
              </a:rPr>
              <a:t>  </a:t>
            </a:r>
            <a:r>
              <a:rPr lang="ar-SA" sz="3200" b="1" dirty="0" smtClean="0">
                <a:effectLst/>
                <a:ea typeface="Calibri" panose="020F0502020204030204" pitchFamily="34" charset="0"/>
                <a:cs typeface="Simplified Arabic" panose="02020603050405020304" pitchFamily="18" charset="-78"/>
              </a:rPr>
              <a:t>الإنتباه أول عملية عقلية معرفية يمارسها الفرد عند التعامل مع مثيرات البيئة حيث يصبح أول هدف له هو التعرّف على طبيعة المثيرات المتوافرة في العالم الحسّي للفرد لتقرير أيّ من المثيرات سيتمّ الإهتمام به وإدراكه</a:t>
            </a:r>
            <a:r>
              <a:rPr lang="ar-IQ" sz="3200" b="1" dirty="0" smtClean="0">
                <a:effectLst/>
                <a:ea typeface="Calibri" panose="020F0502020204030204" pitchFamily="34" charset="0"/>
                <a:cs typeface="Simplified Arabic" panose="02020603050405020304" pitchFamily="18" charset="-78"/>
              </a:rPr>
              <a:t>.</a:t>
            </a:r>
          </a:p>
          <a:p>
            <a:pPr algn="just" rtl="1"/>
            <a:r>
              <a:rPr lang="ar-SA" sz="3200" b="1" dirty="0" smtClean="0">
                <a:effectLst/>
                <a:ea typeface="Calibri" panose="020F0502020204030204" pitchFamily="34" charset="0"/>
                <a:cs typeface="Simplified Arabic" panose="02020603050405020304" pitchFamily="18" charset="-78"/>
              </a:rPr>
              <a:t> والعالم الخارجي مليئ بكثير من المنبّهات الحسية المختلفة, السمعية, والبصرية, واللمسية, وغيرها, كما أنَّ جسم الإنسان نفسه مصدر لكثير من المنبّهات الصادرة من عضلاته ومفاصله وغيرها, وكذلك يزخر الذهن بكثير من الخواطر والأفكار, لكن الفرد لا ينتبه إلى جميع هذه المنبهات, بل يختار منها ما يهمّه معرفته أو التفكير فيه, كما أنَّه يختار بعض الموضوعات ويركّز شعوره فيها ويتجاهل ما عداها ولا يهتمّ له, إذ لا تسمح طاقة الإنسان الجسمية والعقلية أن يتعامل مع كلّ المثيرات الحسية التي يتعرض لها يوميًّا والتي هي بالآلاف, وتسمّى عملية الإختيار هذه بالإنتباه, ويتضمّن الإختيار عادةً استعداد الفرد وتهيئه لرؤية شيء دون آخر أو التفكير في شيء دون آخر, فإنْ قُلتَ لآخر (انتبه) فأنت تطلب منه أن يستعد لإدراك ما ستقول أو تعمل</a:t>
            </a:r>
            <a:endParaRPr lang="en-US" sz="3200" b="1" dirty="0"/>
          </a:p>
        </p:txBody>
      </p:sp>
    </p:spTree>
    <p:extLst>
      <p:ext uri="{BB962C8B-B14F-4D97-AF65-F5344CB8AC3E}">
        <p14:creationId xmlns:p14="http://schemas.microsoft.com/office/powerpoint/2010/main" val="312072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12192000" cy="6494085"/>
          </a:xfrm>
          <a:prstGeom prst="rect">
            <a:avLst/>
          </a:prstGeom>
        </p:spPr>
        <p:txBody>
          <a:bodyPr wrap="square">
            <a:spAutoFit/>
          </a:bodyPr>
          <a:lstStyle/>
          <a:p>
            <a:pPr algn="just" rtl="1"/>
            <a:r>
              <a:rPr lang="ar-SA" sz="4000" dirty="0" smtClean="0">
                <a:effectLst/>
                <a:ea typeface="Calibri" panose="020F0502020204030204" pitchFamily="34" charset="0"/>
                <a:cs typeface="Simplified Arabic" panose="02020603050405020304" pitchFamily="18" charset="-78"/>
              </a:rPr>
              <a:t>فالرياضي قبل البدء بالسباق يكون مستعدًّا لسماع صوت الصافرة وللإنطلاق على الفور, فالإنتباه </a:t>
            </a:r>
            <a:r>
              <a:rPr lang="ar-IQ" sz="4000" dirty="0" smtClean="0">
                <a:effectLst/>
                <a:ea typeface="Calibri" panose="020F0502020204030204" pitchFamily="34" charset="0"/>
                <a:cs typeface="Simplified Arabic" panose="02020603050405020304" pitchFamily="18" charset="-78"/>
              </a:rPr>
              <a:t>هو </a:t>
            </a:r>
            <a:r>
              <a:rPr lang="ar-IQ" sz="4400" b="1" dirty="0" smtClean="0">
                <a:solidFill>
                  <a:srgbClr val="FF0000"/>
                </a:solidFill>
                <a:effectLst/>
                <a:ea typeface="Calibri" panose="020F0502020204030204" pitchFamily="34" charset="0"/>
                <a:cs typeface="Simplified Arabic" panose="02020603050405020304" pitchFamily="18" charset="-78"/>
              </a:rPr>
              <a:t>استعداد وتهيئة الذهن لاستقبال المثيرات </a:t>
            </a:r>
            <a:r>
              <a:rPr lang="ar-IQ" sz="4400" dirty="0" smtClean="0">
                <a:solidFill>
                  <a:srgbClr val="FF0000"/>
                </a:solidFill>
                <a:effectLst/>
                <a:ea typeface="Calibri" panose="020F0502020204030204" pitchFamily="34" charset="0"/>
                <a:cs typeface="Simplified Arabic" panose="02020603050405020304" pitchFamily="18" charset="-78"/>
              </a:rPr>
              <a:t>، </a:t>
            </a:r>
            <a:r>
              <a:rPr lang="ar-IQ" sz="4400" b="1" dirty="0" smtClean="0">
                <a:solidFill>
                  <a:srgbClr val="FF0000"/>
                </a:solidFill>
                <a:effectLst/>
                <a:ea typeface="Calibri" panose="020F0502020204030204" pitchFamily="34" charset="0"/>
                <a:cs typeface="Simplified Arabic" panose="02020603050405020304" pitchFamily="18" charset="-78"/>
              </a:rPr>
              <a:t>والانتباه حالة تسبق الاداء</a:t>
            </a:r>
            <a:r>
              <a:rPr lang="ar-IQ" sz="4400" dirty="0" smtClean="0">
                <a:solidFill>
                  <a:srgbClr val="FF0000"/>
                </a:solidFill>
                <a:effectLst/>
                <a:ea typeface="Calibri" panose="020F0502020204030204" pitchFamily="34" charset="0"/>
                <a:cs typeface="Simplified Arabic" panose="02020603050405020304" pitchFamily="18" charset="-78"/>
              </a:rPr>
              <a:t> </a:t>
            </a:r>
            <a:r>
              <a:rPr lang="ar-SA" sz="4400" dirty="0" smtClean="0">
                <a:effectLst/>
                <a:ea typeface="Calibri" panose="020F0502020204030204" pitchFamily="34" charset="0"/>
                <a:cs typeface="Simplified Arabic" panose="02020603050405020304" pitchFamily="18" charset="-78"/>
              </a:rPr>
              <a:t>إذًا </a:t>
            </a:r>
            <a:r>
              <a:rPr lang="ar-IQ" sz="4400" dirty="0" smtClean="0">
                <a:effectLst/>
                <a:ea typeface="Calibri" panose="020F0502020204030204" pitchFamily="34" charset="0"/>
                <a:cs typeface="Simplified Arabic" panose="02020603050405020304" pitchFamily="18" charset="-78"/>
              </a:rPr>
              <a:t>هو</a:t>
            </a:r>
            <a:r>
              <a:rPr lang="ar-SA" sz="4400" dirty="0" smtClean="0">
                <a:effectLst/>
                <a:ea typeface="Calibri" panose="020F0502020204030204" pitchFamily="34" charset="0"/>
                <a:cs typeface="Simplified Arabic" panose="02020603050405020304" pitchFamily="18" charset="-78"/>
              </a:rPr>
              <a:t>(إختيار وتهيؤ ذهني), أو </a:t>
            </a:r>
            <a:r>
              <a:rPr lang="ar-SA" sz="4400" b="1" dirty="0" smtClean="0">
                <a:solidFill>
                  <a:srgbClr val="FF0000"/>
                </a:solidFill>
                <a:effectLst/>
                <a:ea typeface="Calibri" panose="020F0502020204030204" pitchFamily="34" charset="0"/>
                <a:cs typeface="Simplified Arabic" panose="02020603050405020304" pitchFamily="18" charset="-78"/>
              </a:rPr>
              <a:t>توجيه الشعور وتركيزه في شيء معين استعدادًا لملاحظته أو أدائه أو التفكير فيه</a:t>
            </a:r>
            <a:r>
              <a:rPr lang="ar-SA" sz="4400" b="1" dirty="0" smtClean="0">
                <a:effectLst/>
                <a:ea typeface="Calibri" panose="020F0502020204030204" pitchFamily="34" charset="0"/>
                <a:cs typeface="Simplified Arabic" panose="02020603050405020304" pitchFamily="18" charset="-78"/>
              </a:rPr>
              <a:t>,</a:t>
            </a:r>
            <a:r>
              <a:rPr lang="ar-SA" sz="4400" dirty="0" smtClean="0">
                <a:effectLst/>
                <a:ea typeface="Calibri" panose="020F0502020204030204" pitchFamily="34" charset="0"/>
                <a:cs typeface="Simplified Arabic" panose="02020603050405020304" pitchFamily="18" charset="-78"/>
              </a:rPr>
              <a:t> </a:t>
            </a:r>
            <a:r>
              <a:rPr lang="ar-SA" sz="4000" b="1" dirty="0" smtClean="0">
                <a:effectLst/>
                <a:ea typeface="Calibri" panose="020F0502020204030204" pitchFamily="34" charset="0"/>
                <a:cs typeface="Simplified Arabic" panose="02020603050405020304" pitchFamily="18" charset="-78"/>
              </a:rPr>
              <a:t>وبذلك فإنَّ تحديد عدد المثيرات التي يُسمح لها بدخول نظام المعالجة تجعل عملية الإدراك ممكنة وفعّالة وتوفر الطاقة والجهد البدني والعقلي لإنَّ الإنتباه يكلّف الكثير من الجهد والطاقة العقلية والجسدية, ولقد تنبّه العلماء والفلاسفة منذ القِدم إلى أهمية موضوع الإنتباه على أنَّه عنصر مهمّ في عمليات بناء المعرفة وتكوين العمليات العقلية، وعدّوْه تركيزًا للعقل أو لعضو الحس في شيء معين </a:t>
            </a:r>
            <a:endParaRPr lang="en-US" sz="4000" b="1" dirty="0"/>
          </a:p>
        </p:txBody>
      </p:sp>
    </p:spTree>
    <p:extLst>
      <p:ext uri="{BB962C8B-B14F-4D97-AF65-F5344CB8AC3E}">
        <p14:creationId xmlns:p14="http://schemas.microsoft.com/office/powerpoint/2010/main" val="14454548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7276351"/>
          </a:xfrm>
          <a:prstGeom prst="rect">
            <a:avLst/>
          </a:prstGeom>
        </p:spPr>
        <p:txBody>
          <a:bodyPr wrap="square">
            <a:spAutoFit/>
          </a:bodyPr>
          <a:lstStyle/>
          <a:p>
            <a:pPr algn="just" rtl="1">
              <a:lnSpc>
                <a:spcPct val="115000"/>
              </a:lnSpc>
              <a:spcAft>
                <a:spcPts val="1000"/>
              </a:spcAft>
            </a:pPr>
            <a:r>
              <a:rPr lang="ar-SA" sz="28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أنواع الإنتباه </a:t>
            </a:r>
            <a:endParaRPr lang="en-US" sz="20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SA" sz="28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1-الإنتباه الإرادي الإنتقائي</a:t>
            </a:r>
            <a:r>
              <a:rPr lang="ar-SA" sz="28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 </a:t>
            </a:r>
            <a:r>
              <a:rPr lang="ar-SA" sz="4000" dirty="0" smtClean="0">
                <a:effectLst/>
                <a:latin typeface="Calibri" panose="020F0502020204030204" pitchFamily="34" charset="0"/>
                <a:ea typeface="Calibri" panose="020F0502020204030204" pitchFamily="34" charset="0"/>
                <a:cs typeface="Simplified Arabic" panose="02020603050405020304" pitchFamily="18" charset="-78"/>
              </a:rPr>
              <a:t>في هذا النوع يكون الإنتباه إراديًّا حيث يحاول الفرد تركيز انتباهه على </a:t>
            </a:r>
            <a:r>
              <a:rPr lang="ar-SA" sz="40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مثير واحد </a:t>
            </a:r>
            <a:r>
              <a:rPr lang="ar-SA" sz="4000" dirty="0" smtClean="0">
                <a:effectLst/>
                <a:latin typeface="Calibri" panose="020F0502020204030204" pitchFamily="34" charset="0"/>
                <a:ea typeface="Calibri" panose="020F0502020204030204" pitchFamily="34" charset="0"/>
                <a:cs typeface="Simplified Arabic" panose="02020603050405020304" pitchFamily="18" charset="-78"/>
              </a:rPr>
              <a:t>من بين مثيرات, ويحدث هذا الإنتباه إنتقائيًّا </a:t>
            </a:r>
            <a:r>
              <a:rPr lang="ar-SA" sz="40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بسبب محدودية الطاقة العقلية للفرد ومحدودية سعة التخزين وسرعة معالجة المعلومات</a:t>
            </a:r>
            <a:r>
              <a:rPr lang="ar-SA" sz="4000" dirty="0" smtClean="0">
                <a:effectLst/>
                <a:latin typeface="Calibri" panose="020F0502020204030204" pitchFamily="34" charset="0"/>
                <a:ea typeface="Calibri" panose="020F0502020204030204" pitchFamily="34" charset="0"/>
                <a:cs typeface="Simplified Arabic" panose="02020603050405020304" pitchFamily="18" charset="-78"/>
              </a:rPr>
              <a:t>, لذا يتطلب هذا الإنتباه طاقةً وجهدًا كبيرين لأنَّ عوامل التشتّت غالبًا ما تكون عالية والدافعية لإستمرار الإنتباه قد لا تكون بدرجة شديدة, والمثال الواضح, عندما يستمع طالب إلى محاضرة مملّة عن موضوع لا يثير اهتمامه, فمن الأغلب يحتاج إلى جهد كبير لإستمرار التركيز حيث غالبًا ما يجد الطالب نفسه خارج المحاضرة ويحاول إعادة نفسه مرات عديدة ليسمع ما يقوله المحاضر.</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3886853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076090" cy="6888039"/>
          </a:xfrm>
          <a:prstGeom prst="rect">
            <a:avLst/>
          </a:prstGeom>
        </p:spPr>
        <p:txBody>
          <a:bodyPr wrap="square">
            <a:spAutoFit/>
          </a:bodyPr>
          <a:lstStyle/>
          <a:p>
            <a:pPr algn="just" rtl="1">
              <a:lnSpc>
                <a:spcPct val="115000"/>
              </a:lnSpc>
              <a:spcAft>
                <a:spcPts val="1000"/>
              </a:spcAft>
            </a:pPr>
            <a:r>
              <a:rPr lang="ar-SA" sz="40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2- الإنتباه اللاإرادي القسري: </a:t>
            </a:r>
            <a:r>
              <a:rPr lang="ar-SA" sz="4800" dirty="0" smtClean="0">
                <a:effectLst/>
                <a:latin typeface="Calibri" panose="020F0502020204030204" pitchFamily="34" charset="0"/>
                <a:ea typeface="Calibri" panose="020F0502020204030204" pitchFamily="34" charset="0"/>
                <a:cs typeface="Simplified Arabic" panose="02020603050405020304" pitchFamily="18" charset="-78"/>
              </a:rPr>
              <a:t>هذا النوع لا إرادي وقسري حيث يركّز الفرد انتباهه على</a:t>
            </a:r>
            <a:r>
              <a:rPr lang="ar-SA" sz="48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 مثير يفرض نفسه على الفرد دون بذل جهد</a:t>
            </a:r>
            <a:r>
              <a:rPr lang="ar-SA" sz="4800" dirty="0" smtClean="0">
                <a:effectLst/>
                <a:latin typeface="Calibri" panose="020F0502020204030204" pitchFamily="34" charset="0"/>
                <a:ea typeface="Calibri" panose="020F0502020204030204" pitchFamily="34" charset="0"/>
                <a:cs typeface="Simplified Arabic" panose="02020603050405020304" pitchFamily="18" charset="-78"/>
              </a:rPr>
              <a:t> وبطريقة قسرية لدرجة يكون الإنتباه وكأنَّه لا شعوري وغير إنتقائي حيث يعزل الفرد نفسه بالكامل خارج إطار المثير ويفرض نفسه فرضًا فيُرغم على إختياره دون غيره من المثيرات, وخير مثال على ذلك, الإنتباه </a:t>
            </a:r>
            <a:r>
              <a:rPr lang="ar-SA" sz="48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لصوت ضجيج مفاجيء </a:t>
            </a:r>
            <a:r>
              <a:rPr lang="ar-SA" sz="4800" dirty="0" smtClean="0">
                <a:effectLst/>
                <a:latin typeface="Calibri" panose="020F0502020204030204" pitchFamily="34" charset="0"/>
                <a:ea typeface="Calibri" panose="020F0502020204030204" pitchFamily="34" charset="0"/>
                <a:cs typeface="Simplified Arabic" panose="02020603050405020304" pitchFamily="18" charset="-78"/>
              </a:rPr>
              <a:t>في منتصف الليل أو </a:t>
            </a:r>
            <a:r>
              <a:rPr lang="ar-SA" sz="48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الإنتباه لضوء خاطف</a:t>
            </a:r>
            <a:r>
              <a:rPr lang="ar-SA" sz="4800" dirty="0" smtClean="0">
                <a:effectLst/>
                <a:latin typeface="Calibri" panose="020F0502020204030204" pitchFamily="34" charset="0"/>
                <a:ea typeface="Calibri" panose="020F0502020204030204" pitchFamily="34" charset="0"/>
                <a:cs typeface="Simplified Arabic" panose="02020603050405020304" pitchFamily="18" charset="-78"/>
              </a:rPr>
              <a:t>, أو ألم شديد في أحد أعضاء الجسم.</a:t>
            </a:r>
            <a:endParaRPr lang="en-US" sz="4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6537045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750694"/>
          </a:xfrm>
          <a:prstGeom prst="rect">
            <a:avLst/>
          </a:prstGeom>
        </p:spPr>
        <p:txBody>
          <a:bodyPr wrap="square">
            <a:spAutoFit/>
          </a:bodyPr>
          <a:lstStyle/>
          <a:p>
            <a:pPr algn="just" rtl="1">
              <a:lnSpc>
                <a:spcPct val="115000"/>
              </a:lnSpc>
              <a:spcAft>
                <a:spcPts val="1000"/>
              </a:spcAft>
            </a:pPr>
            <a:r>
              <a:rPr lang="ar-SA" sz="54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3-الإنتباه الإنتقائي التلقائي</a:t>
            </a:r>
            <a:r>
              <a:rPr lang="ar-SA" sz="5400" dirty="0" smtClean="0">
                <a:effectLst/>
                <a:latin typeface="Calibri" panose="020F0502020204030204" pitchFamily="34" charset="0"/>
                <a:ea typeface="Calibri" panose="020F0502020204030204" pitchFamily="34" charset="0"/>
                <a:cs typeface="Simplified Arabic" panose="02020603050405020304" pitchFamily="18" charset="-78"/>
              </a:rPr>
              <a:t>: هو انتباه الفرد لشيء </a:t>
            </a:r>
            <a:r>
              <a:rPr lang="ar-SA" sz="54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يهتمّ به ويميل إليه</a:t>
            </a:r>
            <a:r>
              <a:rPr lang="ar-SA" sz="5400" dirty="0" smtClean="0">
                <a:effectLst/>
                <a:latin typeface="Calibri" panose="020F0502020204030204" pitchFamily="34" charset="0"/>
                <a:ea typeface="Calibri" panose="020F0502020204030204" pitchFamily="34" charset="0"/>
                <a:cs typeface="Simplified Arabic" panose="02020603050405020304" pitchFamily="18" charset="-78"/>
              </a:rPr>
              <a:t>, وهو انتباه لا يبذل في سبيله </a:t>
            </a:r>
            <a:r>
              <a:rPr lang="ar-SA" sz="5400"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جهدًا</a:t>
            </a:r>
            <a:r>
              <a:rPr lang="ar-SA" sz="5400" dirty="0" smtClean="0">
                <a:effectLst/>
                <a:latin typeface="Calibri" panose="020F0502020204030204" pitchFamily="34" charset="0"/>
                <a:ea typeface="Calibri" panose="020F0502020204030204" pitchFamily="34" charset="0"/>
                <a:cs typeface="Simplified Arabic" panose="02020603050405020304" pitchFamily="18" charset="-78"/>
              </a:rPr>
              <a:t>, بل يمضي سهلًا طيّعًا, فهو انتباه يشبع حاجات الفرد ودوافعه الذاتية, كطفل يشاهد برنامجه التلفزيوني المفضل والذي ينتظره بفارغ الصبر كلّ يوم في وقت محدّد, هذا الإنتباه إنتقائي لكنَّه لا يحتاج إلى طاقة وجهد عقلي أو جسدي عالٍ لتركيز الإنتباه. </a:t>
            </a:r>
            <a:endParaRPr lang="en-US" sz="4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203370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295057"/>
          </a:xfrm>
          <a:prstGeom prst="rect">
            <a:avLst/>
          </a:prstGeom>
        </p:spPr>
        <p:txBody>
          <a:bodyPr wrap="square">
            <a:spAutoFit/>
          </a:bodyPr>
          <a:lstStyle/>
          <a:p>
            <a:pPr algn="just" rtl="1">
              <a:lnSpc>
                <a:spcPct val="115000"/>
              </a:lnSpc>
              <a:spcAft>
                <a:spcPts val="1000"/>
              </a:spcAft>
            </a:pPr>
            <a:r>
              <a:rPr lang="ar-SA" sz="48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العوامل المؤثرة في الإنتباه  </a:t>
            </a:r>
            <a:r>
              <a:rPr lang="en-US" sz="4800" b="1" dirty="0" smtClean="0">
                <a:solidFill>
                  <a:srgbClr val="FF0000"/>
                </a:solidFill>
                <a:effectLst/>
                <a:latin typeface="Simplified Arabic" panose="02020603050405020304" pitchFamily="18" charset="-78"/>
                <a:ea typeface="Calibri" panose="020F0502020204030204" pitchFamily="34" charset="0"/>
                <a:cs typeface="Arial" panose="020B0604020202020204" pitchFamily="34" charset="0"/>
              </a:rPr>
              <a:t>Factors Affecting Attention</a:t>
            </a:r>
            <a:r>
              <a:rPr lang="en-US" sz="4800" dirty="0" smtClean="0">
                <a:effectLst/>
                <a:latin typeface="Simplified Arabic" panose="02020603050405020304" pitchFamily="18" charset="-78"/>
                <a:ea typeface="Calibri" panose="020F0502020204030204" pitchFamily="34" charset="0"/>
                <a:cs typeface="Arial" panose="020B0604020202020204" pitchFamily="34" charset="0"/>
              </a:rPr>
              <a:t>  </a:t>
            </a:r>
            <a:endParaRPr lang="en-US" sz="40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SA" sz="4800" dirty="0" smtClean="0">
                <a:effectLst/>
                <a:latin typeface="Calibri" panose="020F0502020204030204" pitchFamily="34" charset="0"/>
                <a:ea typeface="Calibri" panose="020F0502020204030204" pitchFamily="34" charset="0"/>
                <a:cs typeface="Simplified Arabic" panose="02020603050405020304" pitchFamily="18" charset="-78"/>
              </a:rPr>
              <a:t>توجد عوامل </a:t>
            </a:r>
            <a:r>
              <a:rPr lang="ar-IQ" sz="4800" dirty="0" smtClean="0">
                <a:effectLst/>
                <a:latin typeface="Calibri" panose="020F0502020204030204" pitchFamily="34" charset="0"/>
                <a:ea typeface="Calibri" panose="020F0502020204030204" pitchFamily="34" charset="0"/>
                <a:cs typeface="Simplified Arabic" panose="02020603050405020304" pitchFamily="18" charset="-78"/>
              </a:rPr>
              <a:t>عدة </a:t>
            </a:r>
            <a:r>
              <a:rPr lang="ar-SA" sz="4800" dirty="0" smtClean="0">
                <a:effectLst/>
                <a:latin typeface="Calibri" panose="020F0502020204030204" pitchFamily="34" charset="0"/>
                <a:ea typeface="Calibri" panose="020F0502020204030204" pitchFamily="34" charset="0"/>
                <a:cs typeface="Simplified Arabic" panose="02020603050405020304" pitchFamily="18" charset="-78"/>
              </a:rPr>
              <a:t>تؤثر في القدرة على الإنتباه يمكن تصنيفها في نوعين: هما العوامل الخارجية, والعوامل الداخلية.</a:t>
            </a:r>
            <a:endParaRPr lang="en-US" sz="4000" dirty="0" smtClean="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1000"/>
              </a:spcAft>
            </a:pPr>
            <a:r>
              <a:rPr lang="ar-SA" sz="48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أولًا: العوامل الخارجية </a:t>
            </a:r>
            <a:r>
              <a:rPr lang="en-US" sz="4800" b="1" dirty="0" smtClean="0">
                <a:solidFill>
                  <a:srgbClr val="FF0000"/>
                </a:solidFill>
                <a:effectLst/>
                <a:latin typeface="Simplified Arabic" panose="02020603050405020304" pitchFamily="18" charset="-78"/>
                <a:ea typeface="Calibri" panose="020F0502020204030204" pitchFamily="34" charset="0"/>
                <a:cs typeface="Arial" panose="020B0604020202020204" pitchFamily="34" charset="0"/>
              </a:rPr>
              <a:t>External Factors</a:t>
            </a:r>
            <a:r>
              <a:rPr lang="ar-SA" sz="4800" b="1" dirty="0" smtClean="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 </a:t>
            </a:r>
            <a:r>
              <a:rPr lang="ar-SA" sz="4800" dirty="0" smtClean="0">
                <a:effectLst/>
                <a:latin typeface="Calibri" panose="020F0502020204030204" pitchFamily="34" charset="0"/>
                <a:ea typeface="Calibri" panose="020F0502020204030204" pitchFamily="34" charset="0"/>
                <a:cs typeface="Simplified Arabic" panose="02020603050405020304" pitchFamily="18" charset="-78"/>
              </a:rPr>
              <a:t>هي مجموعة العوامل التي تتعلق بطبيعة المثير الحسّي المراد الإنتباه  له وتشمل:</a:t>
            </a:r>
            <a:endParaRPr lang="en-US" sz="4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212720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TotalTime>
  <Words>1814</Words>
  <Application>Microsoft Office PowerPoint</Application>
  <PresentationFormat>Widescreen</PresentationFormat>
  <Paragraphs>56</Paragraphs>
  <Slides>23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 Unicode MS</vt:lpstr>
      <vt:lpstr>Arial</vt:lpstr>
      <vt:lpstr>Calibri</vt:lpstr>
      <vt:lpstr>Calibri Light</vt:lpstr>
      <vt:lpstr>Simplified Arabic</vt:lpstr>
      <vt:lpstr>Times New Roman</vt:lpstr>
      <vt:lpstr>Office Theme</vt:lpstr>
      <vt:lpstr>العمليات العقلية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العمليات العقلية</dc:title>
  <dc:creator>DR.Ahmed Saker 2O14</dc:creator>
  <cp:lastModifiedBy>DR.Ahmed Saker 2O14</cp:lastModifiedBy>
  <cp:revision>5</cp:revision>
  <dcterms:created xsi:type="dcterms:W3CDTF">2025-02-01T11:42:03Z</dcterms:created>
  <dcterms:modified xsi:type="dcterms:W3CDTF">2025-02-01T12:14:56Z</dcterms:modified>
</cp:coreProperties>
</file>